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15"/>
  </p:notesMasterIdLst>
  <p:sldIdLst>
    <p:sldId id="256" r:id="rId2"/>
    <p:sldId id="257" r:id="rId3"/>
    <p:sldId id="271" r:id="rId4"/>
    <p:sldId id="272" r:id="rId5"/>
    <p:sldId id="270" r:id="rId6"/>
    <p:sldId id="269" r:id="rId7"/>
    <p:sldId id="259" r:id="rId8"/>
    <p:sldId id="260" r:id="rId9"/>
    <p:sldId id="261" r:id="rId10"/>
    <p:sldId id="262" r:id="rId11"/>
    <p:sldId id="265" r:id="rId12"/>
    <p:sldId id="273" r:id="rId13"/>
    <p:sldId id="267" r:id="rId14"/>
  </p:sldIdLst>
  <p:sldSz cx="12192000" cy="6858000"/>
  <p:notesSz cx="6797675" cy="985678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302" autoAdjust="0"/>
  </p:normalViewPr>
  <p:slideViewPr>
    <p:cSldViewPr snapToGrid="0">
      <p:cViewPr varScale="1">
        <p:scale>
          <a:sx n="65" d="100"/>
          <a:sy n="65" d="100"/>
        </p:scale>
        <p:origin x="858" y="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4551"/>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4551"/>
          </a:xfrm>
          <a:prstGeom prst="rect">
            <a:avLst/>
          </a:prstGeom>
        </p:spPr>
        <p:txBody>
          <a:bodyPr vert="horz" lIns="91440" tIns="45720" rIns="91440" bIns="45720" rtlCol="0"/>
          <a:lstStyle>
            <a:lvl1pPr algn="r">
              <a:defRPr sz="1200"/>
            </a:lvl1pPr>
          </a:lstStyle>
          <a:p>
            <a:fld id="{967697DE-280E-47A7-B359-DB1B0CBDDFF8}" type="datetimeFigureOut">
              <a:rPr lang="it-IT" smtClean="0"/>
              <a:t>19/10/2020</a:t>
            </a:fld>
            <a:endParaRPr lang="it-IT"/>
          </a:p>
        </p:txBody>
      </p:sp>
      <p:sp>
        <p:nvSpPr>
          <p:cNvPr id="4" name="Segnaposto immagine diapositiva 3"/>
          <p:cNvSpPr>
            <a:spLocks noGrp="1" noRot="1" noChangeAspect="1"/>
          </p:cNvSpPr>
          <p:nvPr>
            <p:ph type="sldImg" idx="2"/>
          </p:nvPr>
        </p:nvSpPr>
        <p:spPr>
          <a:xfrm>
            <a:off x="441325" y="1231900"/>
            <a:ext cx="5915025" cy="33274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43579"/>
            <a:ext cx="5438140" cy="388111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362238"/>
            <a:ext cx="2945659" cy="49455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362238"/>
            <a:ext cx="2945659" cy="494550"/>
          </a:xfrm>
          <a:prstGeom prst="rect">
            <a:avLst/>
          </a:prstGeom>
        </p:spPr>
        <p:txBody>
          <a:bodyPr vert="horz" lIns="91440" tIns="45720" rIns="91440" bIns="45720" rtlCol="0" anchor="b"/>
          <a:lstStyle>
            <a:lvl1pPr algn="r">
              <a:defRPr sz="1200"/>
            </a:lvl1pPr>
          </a:lstStyle>
          <a:p>
            <a:fld id="{1594531C-80C8-4B51-A921-7850FFB6DD2E}" type="slidenum">
              <a:rPr lang="it-IT" smtClean="0"/>
              <a:t>‹N›</a:t>
            </a:fld>
            <a:endParaRPr lang="it-IT"/>
          </a:p>
        </p:txBody>
      </p:sp>
    </p:spTree>
    <p:extLst>
      <p:ext uri="{BB962C8B-B14F-4D97-AF65-F5344CB8AC3E}">
        <p14:creationId xmlns:p14="http://schemas.microsoft.com/office/powerpoint/2010/main" val="3273760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10/19/2020</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129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10/19/2020</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0896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10/19/2020</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66952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10/19/2020</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26612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10/19/2020</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742429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10/19/2020</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126644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10/19/2020</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63745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10/19/2020</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4142331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10/19/2020</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918284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10/19/2020</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51597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10/19/2020</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432575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10/19/2020</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a:t>
            </a:fld>
            <a:endParaRPr lang="en-US"/>
          </a:p>
        </p:txBody>
      </p:sp>
    </p:spTree>
    <p:extLst>
      <p:ext uri="{BB962C8B-B14F-4D97-AF65-F5344CB8AC3E}">
        <p14:creationId xmlns:p14="http://schemas.microsoft.com/office/powerpoint/2010/main" val="406271286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6" r:id="rId6"/>
    <p:sldLayoutId id="2147483712" r:id="rId7"/>
    <p:sldLayoutId id="2147483713" r:id="rId8"/>
    <p:sldLayoutId id="2147483714" r:id="rId9"/>
    <p:sldLayoutId id="2147483715" r:id="rId10"/>
    <p:sldLayoutId id="21474837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mailto:assistenza.appalti@sinp.net" TargetMode="External"/><Relationship Id="rId2" Type="http://schemas.openxmlformats.org/officeDocument/2006/relationships/hyperlink" Target="mailto:regione.marche.suam@emarche.it"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regione.marche.it/Entra-in-Regione/Soggetto-Aggregatore-SUAM"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55666830-9A19-4E01-8505-D6C7F9AC5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DC9A38E-7F2D-43BF-AE0A-B35582351FF8}"/>
              </a:ext>
            </a:extLst>
          </p:cNvPr>
          <p:cNvPicPr>
            <a:picLocks noChangeAspect="1"/>
          </p:cNvPicPr>
          <p:nvPr/>
        </p:nvPicPr>
        <p:blipFill rotWithShape="1">
          <a:blip r:embed="rId2"/>
          <a:srcRect r="21337" b="-1"/>
          <a:stretch/>
        </p:blipFill>
        <p:spPr>
          <a:xfrm>
            <a:off x="4110127" y="10"/>
            <a:ext cx="8081873"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26" name="Freeform: Shape 25">
            <a:extLst>
              <a:ext uri="{FF2B5EF4-FFF2-40B4-BE49-F238E27FC236}">
                <a16:creationId xmlns:a16="http://schemas.microsoft.com/office/drawing/2014/main" id="{AE9FC877-7FB6-4D22-9988-35420644E2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8" name="Freeform: Shape 27">
            <a:extLst>
              <a:ext uri="{FF2B5EF4-FFF2-40B4-BE49-F238E27FC236}">
                <a16:creationId xmlns:a16="http://schemas.microsoft.com/office/drawing/2014/main" id="{E41809D1-F12E-46BB-B804-5F209D325E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DDF4E70B-5C09-42E0-B599-374CB5C7507B}"/>
              </a:ext>
            </a:extLst>
          </p:cNvPr>
          <p:cNvSpPr>
            <a:spLocks noGrp="1"/>
          </p:cNvSpPr>
          <p:nvPr>
            <p:ph type="ctrTitle"/>
          </p:nvPr>
        </p:nvSpPr>
        <p:spPr>
          <a:xfrm>
            <a:off x="477981" y="1122363"/>
            <a:ext cx="4023360" cy="3204134"/>
          </a:xfrm>
        </p:spPr>
        <p:txBody>
          <a:bodyPr anchor="b">
            <a:normAutofit/>
          </a:bodyPr>
          <a:lstStyle/>
          <a:p>
            <a:pPr algn="ctr"/>
            <a:r>
              <a:rPr lang="it-IT" sz="3700" dirty="0">
                <a:latin typeface="Times New Roman" panose="02020603050405020304" pitchFamily="18" charset="0"/>
                <a:cs typeface="Times New Roman" panose="02020603050405020304" pitchFamily="18" charset="0"/>
              </a:rPr>
              <a:t>SUAM- SOGGETTO AGGREGATORE DELLA REGIONE MARCHE</a:t>
            </a:r>
          </a:p>
        </p:txBody>
      </p:sp>
      <p:sp>
        <p:nvSpPr>
          <p:cNvPr id="3" name="Sottotitolo 2">
            <a:extLst>
              <a:ext uri="{FF2B5EF4-FFF2-40B4-BE49-F238E27FC236}">
                <a16:creationId xmlns:a16="http://schemas.microsoft.com/office/drawing/2014/main" id="{444039B6-3583-4C61-9688-12B8D9AF09A9}"/>
              </a:ext>
            </a:extLst>
          </p:cNvPr>
          <p:cNvSpPr>
            <a:spLocks noGrp="1"/>
          </p:cNvSpPr>
          <p:nvPr>
            <p:ph type="subTitle" idx="1"/>
          </p:nvPr>
        </p:nvSpPr>
        <p:spPr>
          <a:xfrm>
            <a:off x="477981" y="4872922"/>
            <a:ext cx="3933306" cy="1208141"/>
          </a:xfrm>
        </p:spPr>
        <p:txBody>
          <a:bodyPr>
            <a:normAutofit/>
          </a:bodyPr>
          <a:lstStyle/>
          <a:p>
            <a:pPr algn="ctr"/>
            <a:r>
              <a:rPr lang="it-IT" sz="3200" dirty="0">
                <a:latin typeface="Times New Roman" panose="02020603050405020304" pitchFamily="18" charset="0"/>
                <a:cs typeface="Times New Roman" panose="02020603050405020304" pitchFamily="18" charset="0"/>
              </a:rPr>
              <a:t>Guida alla Convenzione</a:t>
            </a:r>
          </a:p>
        </p:txBody>
      </p:sp>
      <p:sp>
        <p:nvSpPr>
          <p:cNvPr id="30" name="Rectangle 2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4096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BD1560B5-26B6-44ED-B4D3-6A31706C8B1A}"/>
              </a:ext>
            </a:extLst>
          </p:cNvPr>
          <p:cNvSpPr/>
          <p:nvPr/>
        </p:nvSpPr>
        <p:spPr>
          <a:xfrm>
            <a:off x="165254" y="176270"/>
            <a:ext cx="11501610" cy="4955203"/>
          </a:xfrm>
          <a:prstGeom prst="rect">
            <a:avLst/>
          </a:prstGeom>
        </p:spPr>
        <p:txBody>
          <a:bodyPr wrap="square">
            <a:spAutoFit/>
          </a:bodyPr>
          <a:lstStyle/>
          <a:p>
            <a:r>
              <a:rPr lang="it-IT" sz="2800" b="1" dirty="0">
                <a:solidFill>
                  <a:schemeClr val="tx2"/>
                </a:solidFill>
                <a:latin typeface="Times New Roman" panose="02020603050405020304" pitchFamily="18" charset="0"/>
                <a:cs typeface="Times New Roman" panose="02020603050405020304" pitchFamily="18" charset="0"/>
              </a:rPr>
              <a:t>IL PIANO DETTAGLIATO DEGLI INTERVENTI (PDI)</a:t>
            </a:r>
          </a:p>
          <a:p>
            <a:endParaRPr lang="it-IT" sz="2800" dirty="0">
              <a:latin typeface="Times New Roman" panose="02020603050405020304" pitchFamily="18" charset="0"/>
              <a:cs typeface="Times New Roman" panose="02020603050405020304" pitchFamily="18" charset="0"/>
            </a:endParaRPr>
          </a:p>
          <a:p>
            <a:pPr algn="just"/>
            <a:r>
              <a:rPr lang="it-IT" sz="2000" dirty="0">
                <a:solidFill>
                  <a:srgbClr val="1C1C1C"/>
                </a:solidFill>
                <a:latin typeface="Times New Roman" panose="02020603050405020304" pitchFamily="18" charset="0"/>
                <a:ea typeface="+mj-ea"/>
                <a:cs typeface="Times New Roman" panose="02020603050405020304" pitchFamily="18" charset="0"/>
              </a:rPr>
              <a:t>Entro </a:t>
            </a:r>
            <a:r>
              <a:rPr lang="it-IT" sz="2000" b="1" dirty="0">
                <a:solidFill>
                  <a:srgbClr val="1C1C1C"/>
                </a:solidFill>
                <a:latin typeface="Times New Roman" panose="02020603050405020304" pitchFamily="18" charset="0"/>
                <a:ea typeface="+mj-ea"/>
                <a:cs typeface="Times New Roman" panose="02020603050405020304" pitchFamily="18" charset="0"/>
              </a:rPr>
              <a:t>15 giorni solari dal sopralluogo</a:t>
            </a:r>
            <a:r>
              <a:rPr lang="it-IT" sz="2000" dirty="0">
                <a:solidFill>
                  <a:srgbClr val="1C1C1C"/>
                </a:solidFill>
                <a:latin typeface="Times New Roman" panose="02020603050405020304" pitchFamily="18" charset="0"/>
                <a:ea typeface="+mj-ea"/>
                <a:cs typeface="Times New Roman" panose="02020603050405020304" pitchFamily="18" charset="0"/>
              </a:rPr>
              <a:t>, pena l’applicazione delle penali, il Fornitore dovrà fornire alla Amministrazione interessata un </a:t>
            </a:r>
            <a:r>
              <a:rPr lang="it-IT" sz="2000" b="1" dirty="0">
                <a:solidFill>
                  <a:srgbClr val="1C1C1C"/>
                </a:solidFill>
                <a:latin typeface="Times New Roman" panose="02020603050405020304" pitchFamily="18" charset="0"/>
                <a:ea typeface="+mj-ea"/>
                <a:cs typeface="Times New Roman" panose="02020603050405020304" pitchFamily="18" charset="0"/>
              </a:rPr>
              <a:t>Piano Dettagliato degli Interventi (PDI)</a:t>
            </a:r>
            <a:r>
              <a:rPr lang="it-IT" sz="2000" dirty="0">
                <a:solidFill>
                  <a:srgbClr val="1C1C1C"/>
                </a:solidFill>
                <a:latin typeface="Times New Roman" panose="02020603050405020304" pitchFamily="18" charset="0"/>
                <a:ea typeface="+mj-ea"/>
                <a:cs typeface="Times New Roman" panose="02020603050405020304" pitchFamily="18" charset="0"/>
              </a:rPr>
              <a:t> conforme a quanto presentato in sede di presentazione dell'Offerta Tecnica. </a:t>
            </a:r>
          </a:p>
          <a:p>
            <a:endParaRPr lang="it-IT" sz="2000" dirty="0">
              <a:solidFill>
                <a:srgbClr val="1C1C1C"/>
              </a:solidFill>
              <a:latin typeface="Times New Roman" panose="02020603050405020304" pitchFamily="18" charset="0"/>
              <a:ea typeface="+mj-ea"/>
              <a:cs typeface="Times New Roman" panose="02020603050405020304" pitchFamily="18" charset="0"/>
            </a:endParaRPr>
          </a:p>
          <a:p>
            <a:r>
              <a:rPr lang="it-IT" sz="2000" dirty="0">
                <a:solidFill>
                  <a:srgbClr val="1C1C1C"/>
                </a:solidFill>
                <a:latin typeface="Times New Roman" panose="02020603050405020304" pitchFamily="18" charset="0"/>
                <a:ea typeface="+mj-ea"/>
                <a:cs typeface="Times New Roman" panose="02020603050405020304" pitchFamily="18" charset="0"/>
              </a:rPr>
              <a:t>L’ Amministrazione, ricevuto il PDI, entro 15 giorni solari dalla data di ricevimento, potrà:</a:t>
            </a:r>
          </a:p>
          <a:p>
            <a:endParaRPr lang="it-IT" sz="2000" dirty="0">
              <a:solidFill>
                <a:srgbClr val="1C1C1C"/>
              </a:solidFill>
              <a:latin typeface="Times New Roman" panose="02020603050405020304" pitchFamily="18" charset="0"/>
              <a:ea typeface="+mj-ea"/>
              <a:cs typeface="Times New Roman" panose="02020603050405020304" pitchFamily="18" charset="0"/>
            </a:endParaRPr>
          </a:p>
          <a:p>
            <a:pPr marL="457200" indent="-457200" algn="just">
              <a:buAutoNum type="arabicParenR"/>
            </a:pPr>
            <a:r>
              <a:rPr lang="it-IT" sz="2000" b="1" dirty="0">
                <a:solidFill>
                  <a:srgbClr val="1C1C1C"/>
                </a:solidFill>
                <a:latin typeface="Times New Roman" panose="02020603050405020304" pitchFamily="18" charset="0"/>
                <a:ea typeface="+mj-ea"/>
                <a:cs typeface="Times New Roman" panose="02020603050405020304" pitchFamily="18" charset="0"/>
              </a:rPr>
              <a:t>Rigettarlo</a:t>
            </a:r>
            <a:r>
              <a:rPr lang="it-IT" sz="2000" dirty="0">
                <a:solidFill>
                  <a:srgbClr val="1C1C1C"/>
                </a:solidFill>
                <a:latin typeface="Times New Roman" panose="02020603050405020304" pitchFamily="18" charset="0"/>
                <a:ea typeface="+mj-ea"/>
                <a:cs typeface="Times New Roman" panose="02020603050405020304" pitchFamily="18" charset="0"/>
              </a:rPr>
              <a:t>, inviando le proprie deduzioni sia al Fornitore che alla SUAM. Il Fornitore in tal caso dovrà riformulare un nuovo Piano, recependo la richiesta di modifiche, ed inviarlo all’Amministrazione contraente entro i successivi 10 giorni solari, pena l’applicazione delle penali.</a:t>
            </a:r>
          </a:p>
          <a:p>
            <a:pPr marL="457200" indent="-457200">
              <a:buAutoNum type="arabicParenR"/>
            </a:pPr>
            <a:r>
              <a:rPr lang="it-IT" sz="2000" b="1" dirty="0">
                <a:solidFill>
                  <a:srgbClr val="1C1C1C"/>
                </a:solidFill>
                <a:latin typeface="Times New Roman" panose="02020603050405020304" pitchFamily="18" charset="0"/>
                <a:ea typeface="+mj-ea"/>
                <a:cs typeface="Times New Roman" panose="02020603050405020304" pitchFamily="18" charset="0"/>
              </a:rPr>
              <a:t>Accettarlo</a:t>
            </a:r>
            <a:r>
              <a:rPr lang="it-IT" sz="2000" dirty="0">
                <a:solidFill>
                  <a:srgbClr val="1C1C1C"/>
                </a:solidFill>
                <a:latin typeface="Times New Roman" panose="02020603050405020304" pitchFamily="18" charset="0"/>
                <a:ea typeface="+mj-ea"/>
                <a:cs typeface="Times New Roman" panose="02020603050405020304" pitchFamily="18" charset="0"/>
              </a:rPr>
              <a:t>.</a:t>
            </a:r>
          </a:p>
          <a:p>
            <a:endParaRPr lang="it-IT" sz="2000" dirty="0">
              <a:latin typeface="Times New Roman" panose="02020603050405020304" pitchFamily="18" charset="0"/>
              <a:cs typeface="Times New Roman" panose="02020603050405020304" pitchFamily="18" charset="0"/>
            </a:endParaRPr>
          </a:p>
          <a:p>
            <a:pPr algn="just"/>
            <a:r>
              <a:rPr lang="it-IT" sz="2000" dirty="0">
                <a:solidFill>
                  <a:srgbClr val="1C1C1C"/>
                </a:solidFill>
                <a:latin typeface="Times New Roman" panose="02020603050405020304" pitchFamily="18" charset="0"/>
                <a:ea typeface="+mj-ea"/>
                <a:cs typeface="Times New Roman" panose="02020603050405020304" pitchFamily="18" charset="0"/>
              </a:rPr>
              <a:t>La definizione puntuale delle prestazioni è contenuta nel </a:t>
            </a:r>
            <a:r>
              <a:rPr lang="it-IT" sz="2000" b="1" dirty="0">
                <a:solidFill>
                  <a:srgbClr val="1C1C1C"/>
                </a:solidFill>
                <a:latin typeface="Times New Roman" panose="02020603050405020304" pitchFamily="18" charset="0"/>
                <a:ea typeface="+mj-ea"/>
                <a:cs typeface="Times New Roman" panose="02020603050405020304" pitchFamily="18" charset="0"/>
              </a:rPr>
              <a:t>PDI </a:t>
            </a:r>
            <a:r>
              <a:rPr lang="it-IT" sz="2000" dirty="0">
                <a:solidFill>
                  <a:srgbClr val="1C1C1C"/>
                </a:solidFill>
                <a:latin typeface="Times New Roman" panose="02020603050405020304" pitchFamily="18" charset="0"/>
                <a:ea typeface="+mj-ea"/>
                <a:cs typeface="Times New Roman" panose="02020603050405020304" pitchFamily="18" charset="0"/>
              </a:rPr>
              <a:t>che deve essere approvato esclusivamente dall’Amministrazione contraente.</a:t>
            </a:r>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6877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263236" y="346364"/>
            <a:ext cx="11471564" cy="5155257"/>
          </a:xfrm>
          <a:prstGeom prst="rect">
            <a:avLst/>
          </a:prstGeom>
        </p:spPr>
        <p:txBody>
          <a:bodyPr wrap="square">
            <a:spAutoFit/>
          </a:bodyPr>
          <a:lstStyle/>
          <a:p>
            <a:pPr lvl="0">
              <a:spcAft>
                <a:spcPts val="1142"/>
              </a:spcAft>
            </a:pPr>
            <a:r>
              <a:rPr lang="it-IT" sz="2800" b="1" dirty="0">
                <a:solidFill>
                  <a:schemeClr val="tx2"/>
                </a:solidFill>
                <a:latin typeface="Times New Roman" panose="02020603050405020304" pitchFamily="18" charset="0"/>
                <a:cs typeface="Times New Roman" panose="02020603050405020304" pitchFamily="18" charset="0"/>
              </a:rPr>
              <a:t>ORDINATIVO DI FORNITURA</a:t>
            </a:r>
            <a:endParaRPr lang="it-IT" sz="2600" b="1" dirty="0">
              <a:solidFill>
                <a:schemeClr val="tx2"/>
              </a:solidFill>
              <a:latin typeface="Times New Roman" panose="02020603050405020304" pitchFamily="18" charset="0"/>
              <a:cs typeface="Times New Roman" panose="02020603050405020304" pitchFamily="18" charset="0"/>
            </a:endParaRPr>
          </a:p>
          <a:p>
            <a:pPr lvl="0" algn="just">
              <a:spcAft>
                <a:spcPts val="1142"/>
              </a:spcAft>
            </a:pPr>
            <a:r>
              <a:rPr lang="it-IT" sz="2000" dirty="0">
                <a:solidFill>
                  <a:srgbClr val="1C1C1C"/>
                </a:solidFill>
                <a:latin typeface="Times New Roman" panose="02020603050405020304" pitchFamily="18" charset="0"/>
                <a:cs typeface="Times New Roman" panose="02020603050405020304" pitchFamily="18" charset="0"/>
              </a:rPr>
              <a:t>E’ l’atto in forma elettronica, sottoscritto da un soggetto autorizzato ad impegnare legalmente e formalmente l’Amministrazione contraente, che viene inviato al Fornitore.</a:t>
            </a:r>
          </a:p>
          <a:p>
            <a:pPr lvl="0" algn="just">
              <a:spcAft>
                <a:spcPts val="1142"/>
              </a:spcAft>
            </a:pPr>
            <a:r>
              <a:rPr lang="it-IT" sz="2000" dirty="0">
                <a:solidFill>
                  <a:srgbClr val="1C1C1C"/>
                </a:solidFill>
                <a:latin typeface="Times New Roman" panose="02020603050405020304" pitchFamily="18" charset="0"/>
                <a:cs typeface="Times New Roman" panose="02020603050405020304" pitchFamily="18" charset="0"/>
              </a:rPr>
              <a:t>Costituisce il documento contrattuale che formalizza l’accordo tra le Amministrazioni contraenti e il Fornitore ed assume, come previsto dall’art. 26 L. 488/1999, la valenza di contratto attuativo della Convenzione.</a:t>
            </a:r>
          </a:p>
          <a:p>
            <a:pPr lvl="0" algn="just">
              <a:spcAft>
                <a:spcPts val="1142"/>
              </a:spcAft>
            </a:pPr>
            <a:r>
              <a:rPr lang="it-IT" sz="2000" dirty="0">
                <a:solidFill>
                  <a:srgbClr val="1C1C1C"/>
                </a:solidFill>
                <a:latin typeface="Times New Roman" panose="02020603050405020304" pitchFamily="18" charset="0"/>
                <a:cs typeface="Times New Roman" panose="02020603050405020304" pitchFamily="18" charset="0"/>
              </a:rPr>
              <a:t>All’Ordinativo di Fornitura dovrà essere allegato il Riepilogo Adesione scaricato dalla Piattaforma GT SUAM secondo le modalità indicate nell’apposita guida.</a:t>
            </a:r>
          </a:p>
          <a:p>
            <a:pPr lvl="0" algn="just">
              <a:spcAft>
                <a:spcPts val="1142"/>
              </a:spcAft>
            </a:pPr>
            <a:r>
              <a:rPr lang="it-IT" sz="2000" dirty="0">
                <a:solidFill>
                  <a:srgbClr val="1C1C1C"/>
                </a:solidFill>
                <a:latin typeface="Times New Roman" panose="02020603050405020304" pitchFamily="18" charset="0"/>
                <a:cs typeface="Times New Roman" panose="02020603050405020304" pitchFamily="18" charset="0"/>
              </a:rPr>
              <a:t>Al momento della stipulazione dell’Ordinativo di fornitura, l’Amministrazione contraente liquiderà, a favore della Regione Marche, l’ importo previsto nel Prospetto economico per gli incentivi ex art. 113 commi 2 e 5 del D.lgs. n. 50/2016.</a:t>
            </a:r>
          </a:p>
          <a:p>
            <a:pPr lvl="0" algn="just">
              <a:spcAft>
                <a:spcPts val="1142"/>
              </a:spcAft>
            </a:pPr>
            <a:r>
              <a:rPr lang="it-IT" sz="2000" b="1" kern="0" dirty="0">
                <a:solidFill>
                  <a:srgbClr val="1C1C1C"/>
                </a:solidFill>
                <a:latin typeface="Times New Roman" panose="02020603050405020304" pitchFamily="18" charset="0"/>
                <a:cs typeface="Times New Roman" panose="02020603050405020304" pitchFamily="18" charset="0"/>
              </a:rPr>
              <a:t>L’Ordinativo di fornitura, unitamente all’allegato RIEPILOGO ADESIONE, deve essere trasmesso al RUP della Convenzione ai fini del monitoraggio di quest’ultima. </a:t>
            </a:r>
          </a:p>
          <a:p>
            <a:pPr lvl="0">
              <a:spcAft>
                <a:spcPts val="1142"/>
              </a:spcAft>
            </a:pPr>
            <a:endParaRPr lang="it-IT" sz="2600" dirty="0">
              <a:solidFill>
                <a:srgbClr val="1C1C1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1316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374073" y="1108365"/>
            <a:ext cx="11090708" cy="5001058"/>
          </a:xfrm>
        </p:spPr>
        <p:txBody>
          <a:bodyPr>
            <a:normAutofit fontScale="90000"/>
          </a:bodyPr>
          <a:lstStyle/>
          <a:p>
            <a:r>
              <a:rPr lang="it-IT" sz="2700" b="1" dirty="0">
                <a:solidFill>
                  <a:schemeClr val="tx2"/>
                </a:solidFill>
                <a:latin typeface="Times New Roman" panose="02020603050405020304" pitchFamily="18" charset="0"/>
                <a:cs typeface="Times New Roman" panose="02020603050405020304" pitchFamily="18" charset="0"/>
              </a:rPr>
              <a:t>ORDINATIVO DI FORNITURA AGGIUNTIVO/ORDINE DI ESECUZIONE</a:t>
            </a:r>
            <a:br>
              <a:rPr lang="it-IT" sz="2700" b="1" dirty="0">
                <a:latin typeface="Times New Roman" panose="02020603050405020304" pitchFamily="18" charset="0"/>
                <a:cs typeface="Times New Roman" panose="02020603050405020304" pitchFamily="18" charset="0"/>
              </a:rPr>
            </a:br>
            <a:br>
              <a:rPr lang="it-IT" sz="2200" b="1" dirty="0">
                <a:latin typeface="Times New Roman" panose="02020603050405020304" pitchFamily="18" charset="0"/>
                <a:cs typeface="Times New Roman" panose="02020603050405020304" pitchFamily="18" charset="0"/>
              </a:rPr>
            </a:br>
            <a:br>
              <a:rPr lang="it-IT" sz="2000" dirty="0"/>
            </a:br>
            <a:r>
              <a:rPr lang="it-IT" sz="2000" dirty="0">
                <a:latin typeface="Times New Roman" panose="02020603050405020304" pitchFamily="18" charset="0"/>
                <a:cs typeface="Times New Roman" panose="02020603050405020304" pitchFamily="18" charset="0"/>
              </a:rPr>
              <a:t>Successivamente all’emissione dell’Ordinativo di fornitura, l’Amministrazione contraente ha la possibilità di emettere un successivo documento integrativo, </a:t>
            </a:r>
            <a:r>
              <a:rPr lang="it-IT" sz="2000" b="1" dirty="0">
                <a:latin typeface="Times New Roman" panose="02020603050405020304" pitchFamily="18" charset="0"/>
                <a:cs typeface="Times New Roman" panose="02020603050405020304" pitchFamily="18" charset="0"/>
              </a:rPr>
              <a:t>denominato Ordinativo di fornitura aggiuntivo/Ordine di esecuzione</a:t>
            </a:r>
            <a:r>
              <a:rPr lang="it-IT" sz="2000" dirty="0">
                <a:latin typeface="Times New Roman" panose="02020603050405020304" pitchFamily="18" charset="0"/>
                <a:cs typeface="Times New Roman" panose="02020603050405020304" pitchFamily="18" charset="0"/>
              </a:rPr>
              <a:t> ed allegato alla presente Guida, mediante il quale p</a:t>
            </a:r>
            <a:r>
              <a:rPr lang="it-IT" sz="2000" b="1" dirty="0">
                <a:latin typeface="Times New Roman" panose="02020603050405020304" pitchFamily="18" charset="0"/>
                <a:cs typeface="Times New Roman" panose="02020603050405020304" pitchFamily="18" charset="0"/>
              </a:rPr>
              <a:t>uò ampliare/modificare l'Ordinativo di Fornitura principale </a:t>
            </a:r>
            <a:r>
              <a:rPr lang="it-IT" sz="2000" dirty="0">
                <a:latin typeface="Times New Roman" panose="02020603050405020304" pitchFamily="18" charset="0"/>
                <a:cs typeface="Times New Roman" panose="02020603050405020304" pitchFamily="18" charset="0"/>
              </a:rPr>
              <a:t>per richieste sopraggiunte. </a:t>
            </a: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Nello specifico può richiedere:</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l’attivazione di un nuovo servizio a canone;</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una modifica delle frequenze e/o della modalità di erogazione dei servizi prestati dietro corresponsione del canone concordato;</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una riduzione o un ampliamento del numero degli immobili;</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una specifica richiesta di intervento </a:t>
            </a:r>
            <a:r>
              <a:rPr lang="it-IT" sz="2000" dirty="0" err="1">
                <a:latin typeface="Times New Roman" panose="02020603050405020304" pitchFamily="18" charset="0"/>
                <a:cs typeface="Times New Roman" panose="02020603050405020304" pitchFamily="18" charset="0"/>
              </a:rPr>
              <a:t>extracanone</a:t>
            </a:r>
            <a:r>
              <a:rPr lang="it-IT" sz="2000" dirty="0">
                <a:latin typeface="Times New Roman" panose="02020603050405020304" pitchFamily="18" charset="0"/>
                <a:cs typeface="Times New Roman" panose="02020603050405020304" pitchFamily="18" charset="0"/>
              </a:rPr>
              <a:t>.</a:t>
            </a:r>
            <a:br>
              <a:rPr lang="it-IT" sz="2000" dirty="0"/>
            </a:br>
            <a:br>
              <a:rPr lang="it-IT" sz="2000" dirty="0"/>
            </a:br>
            <a:br>
              <a:rPr lang="it-IT" sz="1600" dirty="0"/>
            </a:br>
            <a:br>
              <a:rPr lang="it-IT" sz="1400" dirty="0"/>
            </a:br>
            <a:br>
              <a:rPr lang="it-IT" sz="1400" dirty="0"/>
            </a:br>
            <a:br>
              <a:rPr lang="it-IT" sz="1400" dirty="0"/>
            </a:br>
            <a:br>
              <a:rPr lang="it-IT" sz="1400" dirty="0"/>
            </a:br>
            <a:br>
              <a:rPr lang="it-IT" sz="1400" dirty="0"/>
            </a:br>
            <a:endParaRPr lang="it-IT" sz="1400" dirty="0"/>
          </a:p>
        </p:txBody>
      </p:sp>
    </p:spTree>
    <p:extLst>
      <p:ext uri="{BB962C8B-B14F-4D97-AF65-F5344CB8AC3E}">
        <p14:creationId xmlns:p14="http://schemas.microsoft.com/office/powerpoint/2010/main" val="2549644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1383F08-B3D9-4771-8D4F-11F0A8A04D04}"/>
              </a:ext>
            </a:extLst>
          </p:cNvPr>
          <p:cNvSpPr/>
          <p:nvPr/>
        </p:nvSpPr>
        <p:spPr>
          <a:xfrm>
            <a:off x="478301" y="444033"/>
            <a:ext cx="10325685" cy="5878532"/>
          </a:xfrm>
          <a:prstGeom prst="rect">
            <a:avLst/>
          </a:prstGeom>
        </p:spPr>
        <p:txBody>
          <a:bodyPr wrap="square">
            <a:spAutoFit/>
          </a:bodyPr>
          <a:lstStyle/>
          <a:p>
            <a:pPr lvl="0"/>
            <a:r>
              <a:rPr lang="it-IT" sz="2800" b="1" dirty="0">
                <a:solidFill>
                  <a:srgbClr val="000000"/>
                </a:solidFill>
                <a:latin typeface="Times New Roman" panose="02020603050405020304" pitchFamily="18" charset="0"/>
                <a:cs typeface="Times New Roman" panose="02020603050405020304" pitchFamily="18" charset="0"/>
              </a:rPr>
              <a:t>INFORMAZIONI E CHIARIMENTI</a:t>
            </a:r>
          </a:p>
          <a:p>
            <a:pPr lvl="0"/>
            <a:endParaRPr lang="it-IT" dirty="0">
              <a:solidFill>
                <a:srgbClr val="000000"/>
              </a:solidFill>
              <a:latin typeface="Times New Roman" panose="02020603050405020304" pitchFamily="18" charset="0"/>
              <a:cs typeface="Times New Roman" panose="02020603050405020304" pitchFamily="18" charset="0"/>
            </a:endParaRPr>
          </a:p>
          <a:p>
            <a:pPr lvl="0"/>
            <a:r>
              <a:rPr lang="it-IT" sz="2400" dirty="0">
                <a:solidFill>
                  <a:srgbClr val="000000"/>
                </a:solidFill>
                <a:latin typeface="Times New Roman" panose="02020603050405020304" pitchFamily="18" charset="0"/>
                <a:cs typeface="Times New Roman" panose="02020603050405020304" pitchFamily="18" charset="0"/>
              </a:rPr>
              <a:t>Per ulteriori informazioni e chiarimenti è possibile contattare:  Regione Marche - Servizio Stazione Unica Appaltante - P.F. Soggetto Aggregatore. </a:t>
            </a:r>
          </a:p>
          <a:p>
            <a:pPr lvl="0"/>
            <a:r>
              <a:rPr lang="it-IT" sz="2400" dirty="0">
                <a:solidFill>
                  <a:srgbClr val="000000"/>
                </a:solidFill>
                <a:latin typeface="Times New Roman" panose="02020603050405020304" pitchFamily="18" charset="0"/>
                <a:cs typeface="Times New Roman" panose="02020603050405020304" pitchFamily="18" charset="0"/>
              </a:rPr>
              <a:t>La struttura ha sede ad Ancona in Via Palestro, 19 - Cap 60122.</a:t>
            </a:r>
          </a:p>
          <a:p>
            <a:pPr lvl="0"/>
            <a:r>
              <a:rPr lang="it-IT" sz="2400" b="1" dirty="0">
                <a:solidFill>
                  <a:srgbClr val="000000"/>
                </a:solidFill>
                <a:latin typeface="Times New Roman" panose="02020603050405020304" pitchFamily="18" charset="0"/>
                <a:cs typeface="Times New Roman" panose="02020603050405020304" pitchFamily="18" charset="0"/>
              </a:rPr>
              <a:t>E-mail: funzione.soggettoaggregatore@regione.marche.it </a:t>
            </a:r>
          </a:p>
          <a:p>
            <a:pPr lvl="0"/>
            <a:r>
              <a:rPr lang="fr-FR" sz="2400" b="1" dirty="0">
                <a:solidFill>
                  <a:srgbClr val="000000"/>
                </a:solidFill>
                <a:latin typeface="Times New Roman" panose="02020603050405020304" pitchFamily="18" charset="0"/>
                <a:cs typeface="Times New Roman" panose="02020603050405020304" pitchFamily="18" charset="0"/>
              </a:rPr>
              <a:t>PEC: </a:t>
            </a:r>
            <a:r>
              <a:rPr lang="fr-FR" sz="2400" b="1" dirty="0">
                <a:solidFill>
                  <a:srgbClr val="000000"/>
                </a:solidFill>
                <a:latin typeface="Times New Roman" panose="02020603050405020304" pitchFamily="18" charset="0"/>
                <a:cs typeface="Times New Roman" panose="02020603050405020304" pitchFamily="18" charset="0"/>
                <a:hlinkClick r:id="rId2"/>
              </a:rPr>
              <a:t>regione.marche.suam@emarche.it</a:t>
            </a:r>
            <a:endParaRPr lang="fr-FR" sz="2400" b="1" dirty="0">
              <a:solidFill>
                <a:srgbClr val="000000"/>
              </a:solidFill>
              <a:latin typeface="Times New Roman" panose="02020603050405020304" pitchFamily="18" charset="0"/>
              <a:cs typeface="Times New Roman" panose="02020603050405020304" pitchFamily="18" charset="0"/>
            </a:endParaRPr>
          </a:p>
          <a:p>
            <a:pPr lvl="0"/>
            <a:endParaRPr lang="it-IT" sz="2400" b="1" dirty="0">
              <a:solidFill>
                <a:srgbClr val="000000"/>
              </a:solidFill>
              <a:latin typeface="Times New Roman" panose="02020603050405020304" pitchFamily="18" charset="0"/>
              <a:cs typeface="Times New Roman" panose="02020603050405020304" pitchFamily="18" charset="0"/>
            </a:endParaRPr>
          </a:p>
          <a:p>
            <a:pPr lvl="0"/>
            <a:r>
              <a:rPr lang="it-IT" sz="2400" dirty="0">
                <a:solidFill>
                  <a:srgbClr val="000000"/>
                </a:solidFill>
                <a:latin typeface="Times New Roman" panose="02020603050405020304" pitchFamily="18" charset="0"/>
                <a:cs typeface="Times New Roman" panose="02020603050405020304" pitchFamily="18" charset="0"/>
              </a:rPr>
              <a:t>Per informazioni di carattere tecnico e per chiarimenti sull’uso della Piattaforma GT SUAM è possibile contattare l’assistenza TASK ai seguenti recapiti:</a:t>
            </a:r>
            <a:endParaRPr lang="it-IT" sz="2400" dirty="0">
              <a:solidFill>
                <a:srgbClr val="FFFF00"/>
              </a:solidFill>
              <a:highlight>
                <a:srgbClr val="FFFF00"/>
              </a:highlight>
              <a:latin typeface="Times New Roman" panose="02020603050405020304" pitchFamily="18" charset="0"/>
              <a:cs typeface="Times New Roman" panose="02020603050405020304" pitchFamily="18" charset="0"/>
            </a:endParaRPr>
          </a:p>
          <a:p>
            <a:pPr lvl="0"/>
            <a:r>
              <a:rPr lang="it-IT" sz="2400" dirty="0">
                <a:solidFill>
                  <a:srgbClr val="000000"/>
                </a:solidFill>
                <a:latin typeface="Times New Roman" panose="02020603050405020304" pitchFamily="18" charset="0"/>
                <a:cs typeface="Times New Roman" panose="02020603050405020304" pitchFamily="18" charset="0"/>
              </a:rPr>
              <a:t>- </a:t>
            </a:r>
            <a:r>
              <a:rPr lang="it-IT" sz="2400" dirty="0" err="1">
                <a:solidFill>
                  <a:srgbClr val="000000"/>
                </a:solidFill>
                <a:latin typeface="Times New Roman" panose="02020603050405020304" pitchFamily="18" charset="0"/>
                <a:cs typeface="Times New Roman" panose="02020603050405020304" pitchFamily="18" charset="0"/>
              </a:rPr>
              <a:t>Tel</a:t>
            </a:r>
            <a:r>
              <a:rPr lang="it-IT" sz="2400" dirty="0">
                <a:solidFill>
                  <a:srgbClr val="000000"/>
                </a:solidFill>
                <a:latin typeface="Times New Roman" panose="02020603050405020304" pitchFamily="18" charset="0"/>
                <a:cs typeface="Times New Roman" panose="02020603050405020304" pitchFamily="18" charset="0"/>
              </a:rPr>
              <a:t>: 0733 280140</a:t>
            </a:r>
          </a:p>
          <a:p>
            <a:pPr lvl="0"/>
            <a:r>
              <a:rPr lang="it-IT" sz="2400" dirty="0">
                <a:solidFill>
                  <a:srgbClr val="000000"/>
                </a:solidFill>
                <a:latin typeface="Times New Roman" panose="02020603050405020304" pitchFamily="18" charset="0"/>
                <a:cs typeface="Times New Roman" panose="02020603050405020304" pitchFamily="18" charset="0"/>
              </a:rPr>
              <a:t>- Indirizzo mail: </a:t>
            </a:r>
            <a:r>
              <a:rPr lang="it-IT" sz="2400" dirty="0">
                <a:solidFill>
                  <a:srgbClr val="000000"/>
                </a:solidFill>
                <a:latin typeface="Times New Roman" panose="02020603050405020304" pitchFamily="18" charset="0"/>
                <a:cs typeface="Times New Roman" panose="02020603050405020304" pitchFamily="18" charset="0"/>
                <a:hlinkClick r:id="rId3"/>
              </a:rPr>
              <a:t>assistenza.appalti@sinp.net</a:t>
            </a:r>
            <a:r>
              <a:rPr lang="it-IT" sz="2400" dirty="0">
                <a:solidFill>
                  <a:srgbClr val="000000"/>
                </a:solidFill>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8736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p:txBody>
          <a:bodyPr/>
          <a:lstStyle/>
          <a:p>
            <a:pPr algn="ctr"/>
            <a:r>
              <a:rPr lang="it-IT" dirty="0">
                <a:latin typeface="Times New Roman" panose="02020603050405020304" pitchFamily="18" charset="0"/>
                <a:cs typeface="Times New Roman" panose="02020603050405020304" pitchFamily="18" charset="0"/>
              </a:rPr>
              <a:t>PREMESSA</a:t>
            </a: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562708" y="2036618"/>
            <a:ext cx="11148646" cy="4558146"/>
          </a:xfrm>
        </p:spPr>
        <p:txBody>
          <a:bodyPr>
            <a:normAutofit/>
          </a:bodyPr>
          <a:lstStyle/>
          <a:p>
            <a:pPr marL="0" lvl="0" indent="0" algn="just">
              <a:lnSpc>
                <a:spcPct val="100000"/>
              </a:lnSpc>
              <a:spcBef>
                <a:spcPts val="0"/>
              </a:spcBef>
              <a:spcAft>
                <a:spcPts val="1142"/>
              </a:spcAft>
              <a:buNone/>
            </a:pPr>
            <a:endParaRPr lang="it-IT" sz="1800" dirty="0">
              <a:solidFill>
                <a:srgbClr val="1C1C1C"/>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spcAft>
                <a:spcPts val="1142"/>
              </a:spcAft>
              <a:buNone/>
            </a:pPr>
            <a:r>
              <a:rPr lang="it-IT" sz="1800" dirty="0">
                <a:solidFill>
                  <a:srgbClr val="1C1C1C"/>
                </a:solidFill>
                <a:latin typeface="Times New Roman" panose="02020603050405020304" pitchFamily="18" charset="0"/>
                <a:cs typeface="Times New Roman" panose="02020603050405020304" pitchFamily="18" charset="0"/>
              </a:rPr>
              <a:t>La Convenzione per il «</a:t>
            </a:r>
            <a:r>
              <a:rPr lang="it-IT" sz="1800" b="1" dirty="0">
                <a:solidFill>
                  <a:srgbClr val="1C1C1C"/>
                </a:solidFill>
                <a:latin typeface="Times New Roman" panose="02020603050405020304" pitchFamily="18" charset="0"/>
                <a:cs typeface="Times New Roman" panose="02020603050405020304" pitchFamily="18" charset="0"/>
              </a:rPr>
              <a:t>Servizio di guardiania (portierato/reception) e Servizi correlati per le Amministrazioni del territorio della Regione Marche»</a:t>
            </a:r>
            <a:r>
              <a:rPr lang="it-IT" sz="1800" dirty="0">
                <a:solidFill>
                  <a:srgbClr val="1C1C1C"/>
                </a:solidFill>
                <a:latin typeface="Times New Roman" panose="02020603050405020304" pitchFamily="18" charset="0"/>
                <a:cs typeface="Times New Roman" panose="02020603050405020304" pitchFamily="18" charset="0"/>
              </a:rPr>
              <a:t> è stipulata dalla SUAM, in qualità di Soggetto aggregatore ai sensi dell’articolo 26 della Legge 488 del 1999.</a:t>
            </a:r>
          </a:p>
          <a:p>
            <a:pPr marL="0" lvl="0" indent="0" algn="just">
              <a:lnSpc>
                <a:spcPct val="100000"/>
              </a:lnSpc>
              <a:spcBef>
                <a:spcPts val="0"/>
              </a:spcBef>
              <a:spcAft>
                <a:spcPts val="1142"/>
              </a:spcAft>
              <a:buNone/>
            </a:pPr>
            <a:r>
              <a:rPr lang="it-IT" sz="1800" dirty="0">
                <a:solidFill>
                  <a:srgbClr val="1C1C1C"/>
                </a:solidFill>
                <a:latin typeface="Times New Roman" panose="02020603050405020304" pitchFamily="18" charset="0"/>
                <a:cs typeface="Times New Roman" panose="02020603050405020304" pitchFamily="18" charset="0"/>
              </a:rPr>
              <a:t>Il Fornitore, mediante la stipula della suddetta Convenzione, è obbligato ad accettare i c.d. Ordinativi di Fornitura emessi dalle Amministrazioni contraenti, i quali rappresentano i contratti attuativi della Convenzione stessa.</a:t>
            </a:r>
          </a:p>
          <a:p>
            <a:pPr marL="0" lvl="0" indent="0" algn="just">
              <a:lnSpc>
                <a:spcPct val="100000"/>
              </a:lnSpc>
              <a:spcBef>
                <a:spcPts val="0"/>
              </a:spcBef>
              <a:spcAft>
                <a:spcPts val="1142"/>
              </a:spcAft>
              <a:buNone/>
            </a:pPr>
            <a:r>
              <a:rPr lang="it-IT" sz="1800" dirty="0">
                <a:solidFill>
                  <a:srgbClr val="1C1C1C"/>
                </a:solidFill>
                <a:latin typeface="Times New Roman" panose="02020603050405020304" pitchFamily="18" charset="0"/>
                <a:cs typeface="Times New Roman" panose="02020603050405020304" pitchFamily="18" charset="0"/>
              </a:rPr>
              <a:t>La durata della Convenzione è di </a:t>
            </a:r>
            <a:r>
              <a:rPr lang="it-IT" sz="1800" b="1" dirty="0">
                <a:solidFill>
                  <a:srgbClr val="1C1C1C"/>
                </a:solidFill>
                <a:latin typeface="Times New Roman" panose="02020603050405020304" pitchFamily="18" charset="0"/>
                <a:cs typeface="Times New Roman" panose="02020603050405020304" pitchFamily="18" charset="0"/>
              </a:rPr>
              <a:t>48 mesi </a:t>
            </a:r>
            <a:r>
              <a:rPr lang="it-IT" sz="1800" dirty="0">
                <a:solidFill>
                  <a:srgbClr val="1C1C1C"/>
                </a:solidFill>
                <a:latin typeface="Times New Roman" panose="02020603050405020304" pitchFamily="18" charset="0"/>
                <a:cs typeface="Times New Roman" panose="02020603050405020304" pitchFamily="18" charset="0"/>
              </a:rPr>
              <a:t>decorrenti dal </a:t>
            </a:r>
            <a:r>
              <a:rPr lang="it-IT" sz="1800" dirty="0">
                <a:latin typeface="Times New Roman" panose="02020603050405020304" pitchFamily="18" charset="0"/>
                <a:cs typeface="Times New Roman" panose="02020603050405020304" pitchFamily="18" charset="0"/>
              </a:rPr>
              <a:t>19/10/2020</a:t>
            </a:r>
            <a:r>
              <a:rPr lang="it-IT" sz="1800" dirty="0">
                <a:solidFill>
                  <a:srgbClr val="1C1C1C"/>
                </a:solidFill>
                <a:latin typeface="Times New Roman" panose="02020603050405020304" pitchFamily="18" charset="0"/>
                <a:cs typeface="Times New Roman" panose="02020603050405020304" pitchFamily="18" charset="0"/>
              </a:rPr>
              <a:t>. All’interno del periodo di validità della Convenzione, sarà possibile emettere Ordinativi di Fornitura per importi complessivi pari al massimale contrattuale.</a:t>
            </a:r>
          </a:p>
          <a:p>
            <a:pPr marL="0" lvl="0" indent="0" algn="just">
              <a:lnSpc>
                <a:spcPct val="100000"/>
              </a:lnSpc>
              <a:spcBef>
                <a:spcPts val="0"/>
              </a:spcBef>
              <a:spcAft>
                <a:spcPts val="1142"/>
              </a:spcAft>
              <a:buNone/>
            </a:pPr>
            <a:r>
              <a:rPr lang="it-IT" sz="1800" dirty="0">
                <a:latin typeface="Times New Roman" panose="02020603050405020304" pitchFamily="18" charset="0"/>
                <a:cs typeface="Times New Roman" panose="02020603050405020304" pitchFamily="18" charset="0"/>
              </a:rPr>
              <a:t>Alla scadenza della Convenzione, la SUAM potrà richiedere una proroga della stessa per un periodo non superiore a sei mesi; i relativi contratti attuativi (Ordinativi di fornitura) stipulati in forza della Convenzione sono parimenti prorogabili per la medesima durata (sei mesi, come sopra prevista). Nel periodo di proroga non possono essere emessi nuovi ordinativi di fornitura oltre a quelli per i quali è disposta proroga. In caso di proroga, il contraente è tenuto all’esecuzione delle prestazioni oggetto della Convenzione agli stessi - o più favorevoli - prezzi, patti e condizioni.</a:t>
            </a:r>
            <a:endParaRPr lang="it-IT" sz="1800" dirty="0">
              <a:solidFill>
                <a:srgbClr val="1C1C1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1009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p:txBody>
          <a:bodyPr/>
          <a:lstStyle/>
          <a:p>
            <a:pPr algn="ctr"/>
            <a:r>
              <a:rPr lang="it-IT" dirty="0">
                <a:latin typeface="Times New Roman" panose="02020603050405020304" pitchFamily="18" charset="0"/>
                <a:cs typeface="Times New Roman" panose="02020603050405020304" pitchFamily="18" charset="0"/>
              </a:rPr>
              <a:t>PREMESSA</a:t>
            </a: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562708" y="2409092"/>
            <a:ext cx="11148646" cy="3763108"/>
          </a:xfrm>
        </p:spPr>
        <p:txBody>
          <a:bodyPr>
            <a:normAutofit/>
          </a:bodyPr>
          <a:lstStyle/>
          <a:p>
            <a:pPr marL="0" lvl="0" indent="0" algn="just">
              <a:lnSpc>
                <a:spcPct val="100000"/>
              </a:lnSpc>
              <a:spcBef>
                <a:spcPts val="0"/>
              </a:spcBef>
              <a:spcAft>
                <a:spcPts val="1142"/>
              </a:spcAft>
              <a:buNone/>
            </a:pPr>
            <a:endParaRPr lang="it-IT" sz="1800" dirty="0">
              <a:solidFill>
                <a:srgbClr val="1C1C1C"/>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spcAft>
                <a:spcPts val="1142"/>
              </a:spcAft>
              <a:buNone/>
            </a:pPr>
            <a:endParaRPr lang="it-IT" dirty="0"/>
          </a:p>
        </p:txBody>
      </p:sp>
      <p:sp>
        <p:nvSpPr>
          <p:cNvPr id="4" name="Rettangolo 3"/>
          <p:cNvSpPr/>
          <p:nvPr/>
        </p:nvSpPr>
        <p:spPr>
          <a:xfrm>
            <a:off x="747345" y="2413338"/>
            <a:ext cx="10717823" cy="2554545"/>
          </a:xfrm>
          <a:prstGeom prst="rect">
            <a:avLst/>
          </a:prstGeom>
        </p:spPr>
        <p:txBody>
          <a:bodyPr wrap="square">
            <a:spAutoFit/>
          </a:bodyPr>
          <a:lstStyle/>
          <a:p>
            <a:pPr algn="just"/>
            <a:r>
              <a:rPr lang="it-IT" sz="2000" dirty="0">
                <a:solidFill>
                  <a:srgbClr val="1C1C1C"/>
                </a:solidFill>
                <a:latin typeface="Times New Roman" panose="02020603050405020304" pitchFamily="18" charset="0"/>
                <a:cs typeface="Times New Roman" panose="02020603050405020304" pitchFamily="18" charset="0"/>
              </a:rPr>
              <a:t>La procedura di adesione, di seguito descritta, si conclude con l’emissione dell’</a:t>
            </a:r>
            <a:r>
              <a:rPr lang="it-IT" sz="2000" b="1" dirty="0">
                <a:solidFill>
                  <a:srgbClr val="1C1C1C"/>
                </a:solidFill>
                <a:latin typeface="Times New Roman" panose="02020603050405020304" pitchFamily="18" charset="0"/>
                <a:cs typeface="Times New Roman" panose="02020603050405020304" pitchFamily="18" charset="0"/>
              </a:rPr>
              <a:t>Ordinativo di Fornitura</a:t>
            </a:r>
            <a:r>
              <a:rPr lang="it-IT" sz="2000" dirty="0">
                <a:solidFill>
                  <a:srgbClr val="1C1C1C"/>
                </a:solidFill>
                <a:latin typeface="Times New Roman" panose="02020603050405020304" pitchFamily="18" charset="0"/>
                <a:cs typeface="Times New Roman" panose="02020603050405020304" pitchFamily="18" charset="0"/>
              </a:rPr>
              <a:t>. </a:t>
            </a:r>
          </a:p>
          <a:p>
            <a:endParaRPr lang="it-IT" sz="2000" dirty="0">
              <a:solidFill>
                <a:srgbClr val="1C1C1C"/>
              </a:solidFill>
              <a:latin typeface="Times New Roman" panose="02020603050405020304" pitchFamily="18" charset="0"/>
              <a:cs typeface="Times New Roman" panose="02020603050405020304" pitchFamily="18" charset="0"/>
            </a:endParaRPr>
          </a:p>
          <a:p>
            <a:pPr algn="just"/>
            <a:r>
              <a:rPr lang="it-IT" sz="2000" dirty="0">
                <a:solidFill>
                  <a:srgbClr val="1C1C1C"/>
                </a:solidFill>
                <a:latin typeface="Times New Roman" panose="02020603050405020304" pitchFamily="18" charset="0"/>
                <a:cs typeface="Times New Roman" panose="02020603050405020304" pitchFamily="18" charset="0"/>
              </a:rPr>
              <a:t>La definizione delle prestazioni è contenuta nel </a:t>
            </a:r>
            <a:r>
              <a:rPr lang="it-IT" sz="2000" b="1" dirty="0">
                <a:solidFill>
                  <a:srgbClr val="1C1C1C"/>
                </a:solidFill>
                <a:latin typeface="Times New Roman" panose="02020603050405020304" pitchFamily="18" charset="0"/>
                <a:cs typeface="Times New Roman" panose="02020603050405020304" pitchFamily="18" charset="0"/>
              </a:rPr>
              <a:t>Piano dettagliato degli interventi </a:t>
            </a:r>
            <a:r>
              <a:rPr lang="it-IT" sz="2000" dirty="0">
                <a:solidFill>
                  <a:srgbClr val="1C1C1C"/>
                </a:solidFill>
                <a:latin typeface="Times New Roman" panose="02020603050405020304" pitchFamily="18" charset="0"/>
                <a:cs typeface="Times New Roman" panose="02020603050405020304" pitchFamily="18" charset="0"/>
              </a:rPr>
              <a:t>che deve essere approvato esclusivamente dalle Amministrazioni contraenti. </a:t>
            </a:r>
          </a:p>
          <a:p>
            <a:endParaRPr lang="it-IT" sz="2000" dirty="0">
              <a:solidFill>
                <a:srgbClr val="1C1C1C"/>
              </a:solidFill>
              <a:latin typeface="Times New Roman" panose="02020603050405020304" pitchFamily="18" charset="0"/>
              <a:cs typeface="Times New Roman" panose="02020603050405020304" pitchFamily="18" charset="0"/>
            </a:endParaRPr>
          </a:p>
          <a:p>
            <a:pPr algn="just"/>
            <a:r>
              <a:rPr lang="it-IT" sz="2000" dirty="0">
                <a:solidFill>
                  <a:srgbClr val="1C1C1C"/>
                </a:solidFill>
                <a:latin typeface="Times New Roman" panose="02020603050405020304" pitchFamily="18" charset="0"/>
                <a:cs typeface="Times New Roman" panose="02020603050405020304" pitchFamily="18" charset="0"/>
              </a:rPr>
              <a:t>Il rapporto contrattuale, a seguito dell’emissione dell’Ordinativo di Fornitura, si instaura tra Amministrazione contraente e Fornitore.</a:t>
            </a:r>
          </a:p>
        </p:txBody>
      </p:sp>
    </p:spTree>
    <p:extLst>
      <p:ext uri="{BB962C8B-B14F-4D97-AF65-F5344CB8AC3E}">
        <p14:creationId xmlns:p14="http://schemas.microsoft.com/office/powerpoint/2010/main" val="1264215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756137" y="395654"/>
            <a:ext cx="10638693" cy="6309946"/>
          </a:xfrm>
        </p:spPr>
        <p:txBody>
          <a:bodyPr>
            <a:normAutofit fontScale="90000"/>
          </a:bodyPr>
          <a:lstStyle/>
          <a:p>
            <a:br>
              <a:rPr lang="it-IT" sz="2400" b="1" dirty="0">
                <a:latin typeface="Times New Roman" panose="02020603050405020304" pitchFamily="18" charset="0"/>
                <a:cs typeface="Times New Roman" panose="02020603050405020304" pitchFamily="18" charset="0"/>
              </a:rPr>
            </a:br>
            <a:br>
              <a:rPr lang="it-IT" sz="2400" b="1" dirty="0">
                <a:latin typeface="Times New Roman" panose="02020603050405020304" pitchFamily="18" charset="0"/>
                <a:cs typeface="Times New Roman" panose="02020603050405020304" pitchFamily="18" charset="0"/>
              </a:rPr>
            </a:br>
            <a:br>
              <a:rPr lang="it-IT" sz="2400" b="1" dirty="0">
                <a:latin typeface="Times New Roman" panose="02020603050405020304" pitchFamily="18" charset="0"/>
                <a:cs typeface="Times New Roman" panose="02020603050405020304" pitchFamily="18" charset="0"/>
              </a:rPr>
            </a:br>
            <a:br>
              <a:rPr lang="it-IT" sz="2400" b="1" dirty="0">
                <a:latin typeface="Times New Roman" panose="02020603050405020304" pitchFamily="18" charset="0"/>
                <a:cs typeface="Times New Roman" panose="02020603050405020304" pitchFamily="18" charset="0"/>
              </a:rPr>
            </a:br>
            <a:br>
              <a:rPr lang="it-IT" sz="2400" b="1" dirty="0">
                <a:latin typeface="Times New Roman" panose="02020603050405020304" pitchFamily="18" charset="0"/>
                <a:cs typeface="Times New Roman" panose="02020603050405020304" pitchFamily="18" charset="0"/>
              </a:rPr>
            </a:br>
            <a:br>
              <a:rPr lang="it-IT" sz="2400" b="1" dirty="0">
                <a:latin typeface="Times New Roman" panose="02020603050405020304" pitchFamily="18" charset="0"/>
                <a:cs typeface="Times New Roman" panose="02020603050405020304" pitchFamily="18" charset="0"/>
              </a:rPr>
            </a:br>
            <a:r>
              <a:rPr lang="it-IT" sz="2400" b="1" dirty="0">
                <a:latin typeface="Times New Roman" panose="02020603050405020304" pitchFamily="18" charset="0"/>
                <a:cs typeface="Times New Roman" panose="02020603050405020304" pitchFamily="18" charset="0"/>
              </a:rPr>
              <a:t>OGGETTO DELLA CONVENZIONE</a:t>
            </a:r>
            <a:br>
              <a:rPr lang="it-IT" sz="2400" b="1" dirty="0">
                <a:latin typeface="Times New Roman" panose="02020603050405020304" pitchFamily="18" charset="0"/>
                <a:cs typeface="Times New Roman" panose="02020603050405020304" pitchFamily="18" charset="0"/>
              </a:rPr>
            </a:br>
            <a:br>
              <a:rPr lang="it-IT" sz="2400" b="1"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1) Il </a:t>
            </a:r>
            <a:r>
              <a:rPr lang="it-IT" sz="2000" b="1" dirty="0">
                <a:latin typeface="Times New Roman" panose="02020603050405020304" pitchFamily="18" charset="0"/>
                <a:cs typeface="Times New Roman" panose="02020603050405020304" pitchFamily="18" charset="0"/>
              </a:rPr>
              <a:t>Servizio ordinario di portierato/reception </a:t>
            </a:r>
            <a:r>
              <a:rPr lang="it-IT" sz="2000" dirty="0">
                <a:latin typeface="Times New Roman" panose="02020603050405020304" pitchFamily="18" charset="0"/>
                <a:cs typeface="Times New Roman" panose="02020603050405020304" pitchFamily="18" charset="0"/>
              </a:rPr>
              <a:t>prevede la corresponsione di un canone. Allo scopo di fornire alle Amministrazioni contraenti un servizio più adattabile alle proprie esigenze, in considerazione delle caratteristiche e delle necessità individuate, sono stati configurate cinque diverse modalità di erogazione del servizio di portierato/reception dettagliatamente descritte all’art. 5 del Capitolato tecnico:</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BASIC</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MEDIUM</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PLUS</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REMOTO</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PREMIUM</a:t>
            </a: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2) </a:t>
            </a:r>
            <a:r>
              <a:rPr lang="it-IT" sz="2000" b="1" dirty="0">
                <a:latin typeface="Times New Roman" panose="02020603050405020304" pitchFamily="18" charset="0"/>
                <a:cs typeface="Times New Roman" panose="02020603050405020304" pitchFamily="18" charset="0"/>
              </a:rPr>
              <a:t>Servizi specifici</a:t>
            </a:r>
            <a:r>
              <a:rPr lang="it-IT" sz="2000" dirty="0">
                <a:latin typeface="Times New Roman" panose="02020603050405020304" pitchFamily="18" charset="0"/>
                <a:cs typeface="Times New Roman" panose="02020603050405020304" pitchFamily="18" charset="0"/>
              </a:rPr>
              <a:t>: attività a richiesta che prevedono la corresponsione di un corrispettivo extra canone:</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PORTIERE AGGIUNTIVO</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CENTRALINISTA</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AUTISTA</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PRESIDIO DELL’AUTOFFICINA</a:t>
            </a:r>
            <a:br>
              <a:rPr lang="it-IT" sz="2000" dirty="0">
                <a:latin typeface="Times New Roman" panose="02020603050405020304" pitchFamily="18" charset="0"/>
                <a:cs typeface="Times New Roman" panose="02020603050405020304" pitchFamily="18" charset="0"/>
              </a:rPr>
            </a:br>
            <a:br>
              <a:rPr lang="it-IT" sz="2400" b="1" dirty="0">
                <a:latin typeface="Times New Roman" panose="02020603050405020304" pitchFamily="18" charset="0"/>
                <a:cs typeface="Times New Roman" panose="02020603050405020304" pitchFamily="18" charset="0"/>
              </a:rPr>
            </a:br>
            <a:r>
              <a:rPr lang="it-IT" sz="2400" b="1" dirty="0">
                <a:latin typeface="Times New Roman" panose="02020603050405020304" pitchFamily="18" charset="0"/>
                <a:cs typeface="Times New Roman" panose="02020603050405020304" pitchFamily="18" charset="0"/>
              </a:rPr>
              <a:t>N.B.: </a:t>
            </a:r>
            <a:r>
              <a:rPr lang="it-IT" sz="2000" dirty="0">
                <a:latin typeface="Times New Roman" panose="02020603050405020304" pitchFamily="18" charset="0"/>
                <a:cs typeface="Times New Roman" panose="02020603050405020304" pitchFamily="18" charset="0"/>
              </a:rPr>
              <a:t>L’utilizzo della Convenzione e il conseguente affidamento dei servizi oggetto della stessa risultano obbligatoriamente subordinati all’emissione di un Ordinativo di Fornitura che comprenda almeno il servizio ordinario di portierato/reception. Non potranno, pertanto, essere emessi Ordinativi di Fornitura che abbiano ad oggetto solo i servizi specifici, diversi dal servizio di portierato/reception.</a:t>
            </a:r>
            <a:br>
              <a:rPr lang="it-IT" sz="2400" b="1" dirty="0">
                <a:latin typeface="Times New Roman" panose="02020603050405020304" pitchFamily="18" charset="0"/>
                <a:cs typeface="Times New Roman" panose="02020603050405020304" pitchFamily="18" charset="0"/>
              </a:rPr>
            </a:br>
            <a:br>
              <a:rPr lang="it-IT" sz="2400" b="1" dirty="0">
                <a:latin typeface="Times New Roman" panose="02020603050405020304" pitchFamily="18" charset="0"/>
                <a:cs typeface="Times New Roman" panose="02020603050405020304" pitchFamily="18" charset="0"/>
              </a:rPr>
            </a:br>
            <a:br>
              <a:rPr lang="it-IT" sz="2400" b="1" dirty="0">
                <a:latin typeface="Times New Roman" panose="02020603050405020304" pitchFamily="18" charset="0"/>
                <a:cs typeface="Times New Roman" panose="02020603050405020304" pitchFamily="18" charset="0"/>
              </a:rPr>
            </a:br>
            <a:br>
              <a:rPr lang="it-IT" sz="2400" b="1" dirty="0">
                <a:latin typeface="Times New Roman" panose="02020603050405020304" pitchFamily="18" charset="0"/>
                <a:cs typeface="Times New Roman" panose="02020603050405020304" pitchFamily="18" charset="0"/>
              </a:rPr>
            </a:br>
            <a:br>
              <a:rPr lang="it-IT" sz="2400" b="1" dirty="0">
                <a:latin typeface="Times New Roman" panose="02020603050405020304" pitchFamily="18" charset="0"/>
                <a:cs typeface="Times New Roman" panose="02020603050405020304" pitchFamily="18" charset="0"/>
              </a:rPr>
            </a:br>
            <a:br>
              <a:rPr lang="it-IT" sz="2400" b="1" dirty="0">
                <a:latin typeface="Times New Roman" panose="02020603050405020304" pitchFamily="18" charset="0"/>
                <a:cs typeface="Times New Roman" panose="02020603050405020304" pitchFamily="18" charset="0"/>
              </a:rPr>
            </a:br>
            <a:br>
              <a:rPr lang="it-IT" sz="2400" b="1" dirty="0">
                <a:latin typeface="Times New Roman" panose="02020603050405020304" pitchFamily="18" charset="0"/>
                <a:cs typeface="Times New Roman" panose="02020603050405020304" pitchFamily="18" charset="0"/>
              </a:rPr>
            </a:br>
            <a:br>
              <a:rPr lang="it-IT" sz="2400" b="1" dirty="0">
                <a:latin typeface="Times New Roman" panose="02020603050405020304" pitchFamily="18" charset="0"/>
                <a:cs typeface="Times New Roman" panose="02020603050405020304" pitchFamily="18" charset="0"/>
              </a:rPr>
            </a:b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2956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7DB877-81E7-4EEE-A77D-871D037E4AF1}"/>
              </a:ext>
            </a:extLst>
          </p:cNvPr>
          <p:cNvSpPr>
            <a:spLocks noGrp="1"/>
          </p:cNvSpPr>
          <p:nvPr>
            <p:ph type="title"/>
          </p:nvPr>
        </p:nvSpPr>
        <p:spPr/>
        <p:txBody>
          <a:bodyPr/>
          <a:lstStyle/>
          <a:p>
            <a:pPr algn="ctr"/>
            <a:r>
              <a:rPr lang="it-IT" dirty="0">
                <a:latin typeface="Times New Roman" panose="02020603050405020304" pitchFamily="18" charset="0"/>
                <a:cs typeface="Times New Roman" panose="02020603050405020304" pitchFamily="18" charset="0"/>
              </a:rPr>
              <a:t>I FORNITORI</a:t>
            </a:r>
          </a:p>
        </p:txBody>
      </p:sp>
      <p:sp>
        <p:nvSpPr>
          <p:cNvPr id="3" name="Segnaposto contenuto 2">
            <a:extLst>
              <a:ext uri="{FF2B5EF4-FFF2-40B4-BE49-F238E27FC236}">
                <a16:creationId xmlns:a16="http://schemas.microsoft.com/office/drawing/2014/main" id="{9B364CAC-B0B1-4113-A51D-581485BF7CDE}"/>
              </a:ext>
            </a:extLst>
          </p:cNvPr>
          <p:cNvSpPr>
            <a:spLocks noGrp="1"/>
          </p:cNvSpPr>
          <p:nvPr>
            <p:ph idx="1"/>
          </p:nvPr>
        </p:nvSpPr>
        <p:spPr>
          <a:xfrm>
            <a:off x="548640" y="2250832"/>
            <a:ext cx="11169748" cy="4234374"/>
          </a:xfrm>
        </p:spPr>
        <p:txBody>
          <a:bodyPr>
            <a:noAutofit/>
          </a:bodyPr>
          <a:lstStyle/>
          <a:p>
            <a:r>
              <a:rPr lang="it-IT" sz="2000" b="1" u="sng" dirty="0">
                <a:latin typeface="Times New Roman" panose="02020603050405020304" pitchFamily="18" charset="0"/>
                <a:cs typeface="Times New Roman" panose="02020603050405020304" pitchFamily="18" charset="0"/>
              </a:rPr>
              <a:t>Lotto 1</a:t>
            </a:r>
            <a:r>
              <a:rPr lang="it-IT" sz="2000" u="sng" dirty="0">
                <a:latin typeface="Times New Roman" panose="02020603050405020304" pitchFamily="18" charset="0"/>
                <a:cs typeface="Times New Roman" panose="02020603050405020304" pitchFamily="18" charset="0"/>
              </a:rPr>
              <a:t> </a:t>
            </a:r>
            <a:r>
              <a:rPr lang="it-IT" sz="2000" dirty="0">
                <a:latin typeface="Times New Roman" panose="02020603050405020304" pitchFamily="18" charset="0"/>
                <a:cs typeface="Times New Roman" panose="02020603050405020304" pitchFamily="18" charset="0"/>
              </a:rPr>
              <a:t>– </a:t>
            </a:r>
            <a:r>
              <a:rPr lang="it-IT" sz="2000" b="1" u="sng" dirty="0">
                <a:latin typeface="Times New Roman" panose="02020603050405020304" pitchFamily="18" charset="0"/>
                <a:cs typeface="Times New Roman" panose="02020603050405020304" pitchFamily="18" charset="0"/>
              </a:rPr>
              <a:t>GRUPPO SERVIZI ASSOCIATI S.P.A. </a:t>
            </a:r>
            <a:r>
              <a:rPr lang="it-IT" sz="2000" b="1" dirty="0">
                <a:latin typeface="Times New Roman" panose="02020603050405020304" pitchFamily="18" charset="0"/>
                <a:cs typeface="Times New Roman" panose="02020603050405020304" pitchFamily="18" charset="0"/>
              </a:rPr>
              <a:t>- </a:t>
            </a:r>
            <a:r>
              <a:rPr lang="it-IT" sz="2000" dirty="0">
                <a:latin typeface="Times New Roman" panose="02020603050405020304" pitchFamily="18" charset="0"/>
                <a:cs typeface="Times New Roman" panose="02020603050405020304" pitchFamily="18" charset="0"/>
              </a:rPr>
              <a:t>CIG 8094793281- Servizio di portierato/reception ed attività correlate per gli enti del Servizio Sanitario della Regione Marche</a:t>
            </a:r>
          </a:p>
          <a:p>
            <a:pPr marL="0" indent="0">
              <a:buNone/>
            </a:pPr>
            <a:endParaRPr lang="it-IT" sz="2000" dirty="0">
              <a:latin typeface="Times New Roman" panose="02020603050405020304" pitchFamily="18" charset="0"/>
              <a:cs typeface="Times New Roman" panose="02020603050405020304" pitchFamily="18" charset="0"/>
            </a:endParaRPr>
          </a:p>
          <a:p>
            <a:r>
              <a:rPr lang="it-IT" sz="2000" b="1" u="sng" dirty="0">
                <a:latin typeface="Times New Roman" panose="02020603050405020304" pitchFamily="18" charset="0"/>
                <a:cs typeface="Times New Roman" panose="02020603050405020304" pitchFamily="18" charset="0"/>
              </a:rPr>
              <a:t>Lotto 2</a:t>
            </a:r>
            <a:r>
              <a:rPr lang="it-IT" sz="2000" u="sng" dirty="0">
                <a:latin typeface="Times New Roman" panose="02020603050405020304" pitchFamily="18" charset="0"/>
                <a:cs typeface="Times New Roman" panose="02020603050405020304" pitchFamily="18" charset="0"/>
              </a:rPr>
              <a:t> </a:t>
            </a:r>
            <a:r>
              <a:rPr lang="it-IT" sz="2000" b="1" u="sng" dirty="0">
                <a:latin typeface="Times New Roman" panose="02020603050405020304" pitchFamily="18" charset="0"/>
                <a:cs typeface="Times New Roman" panose="02020603050405020304" pitchFamily="18" charset="0"/>
              </a:rPr>
              <a:t>GRUPPO SERVIZI ASSOCIATI S.P.A. </a:t>
            </a:r>
            <a:r>
              <a:rPr lang="it-IT" sz="2000" b="1" dirty="0">
                <a:latin typeface="Times New Roman" panose="02020603050405020304" pitchFamily="18" charset="0"/>
                <a:cs typeface="Times New Roman" panose="02020603050405020304" pitchFamily="18" charset="0"/>
              </a:rPr>
              <a:t>- </a:t>
            </a:r>
            <a:r>
              <a:rPr lang="it-IT" sz="2000" dirty="0">
                <a:latin typeface="Times New Roman" panose="02020603050405020304" pitchFamily="18" charset="0"/>
                <a:cs typeface="Times New Roman" panose="02020603050405020304" pitchFamily="18" charset="0"/>
              </a:rPr>
              <a:t>CIG 8094794354 - Servizio di portierato/reception ed attività correlate per le sedi di amministrazioni pubbliche ed enti territoriali non ospedalieri</a:t>
            </a:r>
          </a:p>
          <a:p>
            <a:pPr marL="0" indent="0">
              <a:buNone/>
            </a:pPr>
            <a:endParaRPr lang="it-IT" sz="2000" b="1" dirty="0">
              <a:latin typeface="Times New Roman" panose="02020603050405020304" pitchFamily="18" charset="0"/>
              <a:cs typeface="Times New Roman" panose="02020603050405020304" pitchFamily="18" charset="0"/>
            </a:endParaRPr>
          </a:p>
          <a:p>
            <a:pPr marL="0" indent="0">
              <a:buNone/>
            </a:pPr>
            <a:r>
              <a:rPr lang="it-IT" sz="2000" b="1" dirty="0">
                <a:latin typeface="Times New Roman" panose="02020603050405020304" pitchFamily="18" charset="0"/>
                <a:cs typeface="Times New Roman" panose="02020603050405020304" pitchFamily="18" charset="0"/>
              </a:rPr>
              <a:t>N.B. I contatti del Fornitore sono riportati nell’Allegato CONTATTI FORNITORE.</a:t>
            </a:r>
          </a:p>
        </p:txBody>
      </p:sp>
    </p:spTree>
    <p:extLst>
      <p:ext uri="{BB962C8B-B14F-4D97-AF65-F5344CB8AC3E}">
        <p14:creationId xmlns:p14="http://schemas.microsoft.com/office/powerpoint/2010/main" val="3101857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219808" y="307732"/>
            <a:ext cx="11711354" cy="6148486"/>
          </a:xfrm>
        </p:spPr>
        <p:txBody>
          <a:bodyPr>
            <a:noAutofit/>
          </a:bodyPr>
          <a:lstStyle/>
          <a:p>
            <a:r>
              <a:rPr lang="it-IT" sz="2400" b="1" dirty="0">
                <a:solidFill>
                  <a:srgbClr val="000000"/>
                </a:solidFill>
                <a:latin typeface="Times New Roman" panose="02020603050405020304" pitchFamily="18" charset="0"/>
                <a:ea typeface="+mn-ea"/>
                <a:cs typeface="Times New Roman" panose="02020603050405020304" pitchFamily="18" charset="0"/>
              </a:rPr>
              <a:t>PROCEDURA DI ADESIONE ALLA CONVENZIONE</a:t>
            </a:r>
            <a:br>
              <a:rPr lang="it-IT" sz="2400" dirty="0">
                <a:latin typeface="Times New Roman" panose="02020603050405020304" pitchFamily="18" charset="0"/>
                <a:cs typeface="Times New Roman" panose="02020603050405020304" pitchFamily="18" charset="0"/>
              </a:rPr>
            </a:br>
            <a:br>
              <a:rPr lang="it-IT" sz="1200" dirty="0">
                <a:latin typeface="Times New Roman" panose="02020603050405020304" pitchFamily="18" charset="0"/>
                <a:cs typeface="Times New Roman" panose="02020603050405020304" pitchFamily="18" charset="0"/>
              </a:rPr>
            </a:br>
            <a:r>
              <a:rPr lang="it-IT" sz="1500" dirty="0">
                <a:solidFill>
                  <a:srgbClr val="000000"/>
                </a:solidFill>
                <a:latin typeface="Times New Roman" panose="02020603050405020304" pitchFamily="18" charset="0"/>
                <a:cs typeface="Times New Roman" panose="02020603050405020304" pitchFamily="18" charset="0"/>
              </a:rPr>
              <a:t>L’Amministrazione contraente che intenda aderire alla Convenzione per  il Servizio di guardiania (portierato/reception) e servizi correlati per le Amministrazioni del territorio della Regione Marche</a:t>
            </a:r>
            <a:r>
              <a:rPr lang="it-IT" sz="1500" b="1" dirty="0">
                <a:solidFill>
                  <a:srgbClr val="1C1C1C"/>
                </a:solidFill>
                <a:latin typeface="Times New Roman" panose="02020603050405020304" pitchFamily="18" charset="0"/>
                <a:cs typeface="Times New Roman" panose="02020603050405020304" pitchFamily="18" charset="0"/>
              </a:rPr>
              <a:t> </a:t>
            </a:r>
            <a:r>
              <a:rPr lang="it-IT" sz="1500" dirty="0">
                <a:solidFill>
                  <a:srgbClr val="1C1C1C"/>
                </a:solidFill>
                <a:latin typeface="Times New Roman" panose="02020603050405020304" pitchFamily="18" charset="0"/>
                <a:cs typeface="Times New Roman" panose="02020603050405020304" pitchFamily="18" charset="0"/>
              </a:rPr>
              <a:t>dovrà:</a:t>
            </a:r>
            <a:br>
              <a:rPr lang="it-IT" sz="1500" dirty="0">
                <a:solidFill>
                  <a:srgbClr val="1C1C1C"/>
                </a:solidFill>
                <a:latin typeface="Times New Roman" panose="02020603050405020304" pitchFamily="18" charset="0"/>
                <a:cs typeface="Times New Roman" panose="02020603050405020304" pitchFamily="18" charset="0"/>
              </a:rPr>
            </a:br>
            <a:r>
              <a:rPr lang="it-IT" sz="1500" dirty="0">
                <a:solidFill>
                  <a:srgbClr val="1C1C1C"/>
                </a:solidFill>
                <a:latin typeface="Times New Roman" panose="02020603050405020304" pitchFamily="18" charset="0"/>
                <a:cs typeface="Times New Roman" panose="02020603050405020304" pitchFamily="18" charset="0"/>
              </a:rPr>
              <a:t> </a:t>
            </a:r>
            <a:br>
              <a:rPr lang="it-IT" sz="1500" dirty="0">
                <a:solidFill>
                  <a:srgbClr val="1C1C1C"/>
                </a:solidFill>
                <a:latin typeface="Times New Roman" panose="02020603050405020304" pitchFamily="18" charset="0"/>
                <a:cs typeface="Times New Roman" panose="02020603050405020304" pitchFamily="18" charset="0"/>
              </a:rPr>
            </a:br>
            <a:r>
              <a:rPr lang="it-IT" sz="1500" dirty="0">
                <a:solidFill>
                  <a:srgbClr val="1C1C1C"/>
                </a:solidFill>
                <a:latin typeface="Times New Roman" panose="02020603050405020304" pitchFamily="18" charset="0"/>
                <a:cs typeface="Times New Roman" panose="02020603050405020304" pitchFamily="18" charset="0"/>
              </a:rPr>
              <a:t>1) Collegarsi al «Profilo del Committente – Soggetto Aggregatore SUAM», al seguente link: </a:t>
            </a:r>
            <a:r>
              <a:rPr lang="it-IT" sz="1500" dirty="0">
                <a:solidFill>
                  <a:srgbClr val="000000"/>
                </a:solidFill>
                <a:latin typeface="Times New Roman" panose="02020603050405020304" pitchFamily="18" charset="0"/>
                <a:cs typeface="Times New Roman" panose="02020603050405020304" pitchFamily="18" charset="0"/>
                <a:hlinkClick r:id="rId2"/>
              </a:rPr>
              <a:t>https://www.regione.marche.it/Entra-in-Regione/Soggetto-Aggregatore-SUAM</a:t>
            </a:r>
            <a:r>
              <a:rPr lang="it-IT" sz="1500" dirty="0">
                <a:solidFill>
                  <a:srgbClr val="000000"/>
                </a:solidFill>
                <a:latin typeface="Times New Roman" panose="02020603050405020304" pitchFamily="18" charset="0"/>
                <a:cs typeface="Times New Roman" panose="02020603050405020304" pitchFamily="18" charset="0"/>
              </a:rPr>
              <a:t>.</a:t>
            </a:r>
            <a:br>
              <a:rPr lang="it-IT" sz="1500" dirty="0">
                <a:solidFill>
                  <a:srgbClr val="000000"/>
                </a:solidFill>
                <a:latin typeface="Times New Roman" panose="02020603050405020304" pitchFamily="18" charset="0"/>
                <a:cs typeface="Times New Roman" panose="02020603050405020304" pitchFamily="18" charset="0"/>
              </a:rPr>
            </a:br>
            <a:br>
              <a:rPr lang="it-IT" sz="1500" dirty="0">
                <a:solidFill>
                  <a:srgbClr val="000000"/>
                </a:solidFill>
                <a:latin typeface="Times New Roman" panose="02020603050405020304" pitchFamily="18" charset="0"/>
                <a:cs typeface="Times New Roman" panose="02020603050405020304" pitchFamily="18" charset="0"/>
              </a:rPr>
            </a:br>
            <a:r>
              <a:rPr lang="it-IT" sz="1500" dirty="0">
                <a:solidFill>
                  <a:srgbClr val="000000"/>
                </a:solidFill>
                <a:latin typeface="Times New Roman" panose="02020603050405020304" pitchFamily="18" charset="0"/>
                <a:cs typeface="Times New Roman" panose="02020603050405020304" pitchFamily="18" charset="0"/>
              </a:rPr>
              <a:t>2) Selezionare la Sezione «</a:t>
            </a:r>
            <a:r>
              <a:rPr lang="it-IT" sz="1500" b="1" dirty="0">
                <a:solidFill>
                  <a:srgbClr val="000000"/>
                </a:solidFill>
                <a:latin typeface="Times New Roman" panose="02020603050405020304" pitchFamily="18" charset="0"/>
                <a:cs typeface="Times New Roman" panose="02020603050405020304" pitchFamily="18" charset="0"/>
              </a:rPr>
              <a:t>Generali</a:t>
            </a:r>
            <a:r>
              <a:rPr lang="it-IT" sz="1500" dirty="0">
                <a:solidFill>
                  <a:srgbClr val="000000"/>
                </a:solidFill>
                <a:latin typeface="Times New Roman" panose="02020603050405020304" pitchFamily="18" charset="0"/>
                <a:cs typeface="Times New Roman" panose="02020603050405020304" pitchFamily="18" charset="0"/>
              </a:rPr>
              <a:t>» all’interno della quale troverà un’ulteriore Sezione denominata «</a:t>
            </a:r>
            <a:r>
              <a:rPr lang="it-IT" sz="1500" b="1" dirty="0">
                <a:solidFill>
                  <a:srgbClr val="000000"/>
                </a:solidFill>
                <a:latin typeface="Times New Roman" panose="02020603050405020304" pitchFamily="18" charset="0"/>
                <a:cs typeface="Times New Roman" panose="02020603050405020304" pitchFamily="18" charset="0"/>
              </a:rPr>
              <a:t>Convenzioni attive</a:t>
            </a:r>
            <a:r>
              <a:rPr lang="it-IT" sz="1500" dirty="0">
                <a:solidFill>
                  <a:srgbClr val="000000"/>
                </a:solidFill>
                <a:latin typeface="Times New Roman" panose="02020603050405020304" pitchFamily="18" charset="0"/>
                <a:cs typeface="Times New Roman" panose="02020603050405020304" pitchFamily="18" charset="0"/>
              </a:rPr>
              <a:t>».</a:t>
            </a:r>
            <a:br>
              <a:rPr lang="it-IT" sz="1500" dirty="0">
                <a:solidFill>
                  <a:srgbClr val="000000"/>
                </a:solidFill>
                <a:latin typeface="Times New Roman" panose="02020603050405020304" pitchFamily="18" charset="0"/>
                <a:cs typeface="Times New Roman" panose="02020603050405020304" pitchFamily="18" charset="0"/>
              </a:rPr>
            </a:br>
            <a:br>
              <a:rPr lang="it-IT" sz="1500" dirty="0">
                <a:solidFill>
                  <a:srgbClr val="000000"/>
                </a:solidFill>
                <a:latin typeface="Times New Roman" panose="02020603050405020304" pitchFamily="18" charset="0"/>
                <a:cs typeface="Times New Roman" panose="02020603050405020304" pitchFamily="18" charset="0"/>
              </a:rPr>
            </a:br>
            <a:r>
              <a:rPr lang="it-IT" sz="1500" dirty="0">
                <a:solidFill>
                  <a:srgbClr val="000000"/>
                </a:solidFill>
                <a:latin typeface="Times New Roman" panose="02020603050405020304" pitchFamily="18" charset="0"/>
                <a:cs typeface="Times New Roman" panose="02020603050405020304" pitchFamily="18" charset="0"/>
              </a:rPr>
              <a:t>3) All’interno di quest’ultima, in cui sarà presente la Convenzione di cui trattasi </a:t>
            </a:r>
            <a:r>
              <a:rPr lang="it-IT" sz="1500">
                <a:solidFill>
                  <a:srgbClr val="000000"/>
                </a:solidFill>
                <a:latin typeface="Times New Roman" panose="02020603050405020304" pitchFamily="18" charset="0"/>
                <a:cs typeface="Times New Roman" panose="02020603050405020304" pitchFamily="18" charset="0"/>
              </a:rPr>
              <a:t>(</a:t>
            </a:r>
            <a:r>
              <a:rPr lang="it-IT" sz="1500" b="1">
                <a:solidFill>
                  <a:srgbClr val="000000"/>
                </a:solidFill>
                <a:latin typeface="Times New Roman" panose="02020603050405020304" pitchFamily="18" charset="0"/>
                <a:cs typeface="Times New Roman" panose="02020603050405020304" pitchFamily="18" charset="0"/>
              </a:rPr>
              <a:t>GUARDIANIA/PORTIERATO</a:t>
            </a:r>
            <a:r>
              <a:rPr lang="it-IT" sz="1500">
                <a:solidFill>
                  <a:srgbClr val="000000"/>
                </a:solidFill>
                <a:latin typeface="Times New Roman" panose="02020603050405020304" pitchFamily="18" charset="0"/>
                <a:cs typeface="Times New Roman" panose="02020603050405020304" pitchFamily="18" charset="0"/>
              </a:rPr>
              <a:t>), </a:t>
            </a:r>
            <a:r>
              <a:rPr lang="it-IT" sz="1500" dirty="0">
                <a:solidFill>
                  <a:srgbClr val="000000"/>
                </a:solidFill>
                <a:latin typeface="Times New Roman" panose="02020603050405020304" pitchFamily="18" charset="0"/>
                <a:cs typeface="Times New Roman" panose="02020603050405020304" pitchFamily="18" charset="0"/>
              </a:rPr>
              <a:t>è presente il «</a:t>
            </a:r>
            <a:r>
              <a:rPr lang="it-IT" sz="1500" b="1" dirty="0">
                <a:solidFill>
                  <a:srgbClr val="000000"/>
                </a:solidFill>
                <a:latin typeface="Times New Roman" panose="02020603050405020304" pitchFamily="18" charset="0"/>
                <a:cs typeface="Times New Roman" panose="02020603050405020304" pitchFamily="18" charset="0"/>
              </a:rPr>
              <a:t>Manuale Operativo per l’adesione sulla piattaforma GT- SUAM» </a:t>
            </a:r>
            <a:r>
              <a:rPr lang="it-IT" sz="1500" dirty="0">
                <a:solidFill>
                  <a:srgbClr val="000000"/>
                </a:solidFill>
                <a:latin typeface="Times New Roman" panose="02020603050405020304" pitchFamily="18" charset="0"/>
                <a:cs typeface="Times New Roman" panose="02020603050405020304" pitchFamily="18" charset="0"/>
              </a:rPr>
              <a:t>ed una serie di allegati:</a:t>
            </a:r>
            <a:br>
              <a:rPr lang="it-IT" sz="1500" dirty="0">
                <a:solidFill>
                  <a:srgbClr val="000000"/>
                </a:solidFill>
                <a:latin typeface="Times New Roman" panose="02020603050405020304" pitchFamily="18" charset="0"/>
                <a:cs typeface="Times New Roman" panose="02020603050405020304" pitchFamily="18" charset="0"/>
              </a:rPr>
            </a:br>
            <a:br>
              <a:rPr lang="it-IT" sz="1500" dirty="0">
                <a:solidFill>
                  <a:srgbClr val="000000"/>
                </a:solidFill>
                <a:latin typeface="Times New Roman" panose="02020603050405020304" pitchFamily="18" charset="0"/>
                <a:cs typeface="Times New Roman" panose="02020603050405020304" pitchFamily="18" charset="0"/>
              </a:rPr>
            </a:br>
            <a:r>
              <a:rPr lang="it-IT" sz="1500" dirty="0">
                <a:solidFill>
                  <a:srgbClr val="000000"/>
                </a:solidFill>
                <a:latin typeface="Times New Roman" panose="02020603050405020304" pitchFamily="18" charset="0"/>
                <a:cs typeface="Times New Roman" panose="02020603050405020304" pitchFamily="18" charset="0"/>
              </a:rPr>
              <a:t>- CAPITOLATO TECNICO</a:t>
            </a:r>
            <a:br>
              <a:rPr lang="it-IT" sz="1500" dirty="0">
                <a:solidFill>
                  <a:srgbClr val="000000"/>
                </a:solidFill>
                <a:latin typeface="Times New Roman" panose="02020603050405020304" pitchFamily="18" charset="0"/>
                <a:cs typeface="Times New Roman" panose="02020603050405020304" pitchFamily="18" charset="0"/>
              </a:rPr>
            </a:br>
            <a:r>
              <a:rPr lang="it-IT" sz="1500" dirty="0">
                <a:solidFill>
                  <a:srgbClr val="000000"/>
                </a:solidFill>
                <a:latin typeface="Times New Roman" panose="02020603050405020304" pitchFamily="18" charset="0"/>
                <a:cs typeface="Times New Roman" panose="02020603050405020304" pitchFamily="18" charset="0"/>
              </a:rPr>
              <a:t>- CONVENZIONE</a:t>
            </a:r>
            <a:br>
              <a:rPr lang="it-IT" sz="1500" dirty="0">
                <a:solidFill>
                  <a:srgbClr val="000000"/>
                </a:solidFill>
                <a:latin typeface="Times New Roman" panose="02020603050405020304" pitchFamily="18" charset="0"/>
                <a:cs typeface="Times New Roman" panose="02020603050405020304" pitchFamily="18" charset="0"/>
              </a:rPr>
            </a:br>
            <a:r>
              <a:rPr lang="it-IT" sz="1500" dirty="0">
                <a:solidFill>
                  <a:srgbClr val="000000"/>
                </a:solidFill>
                <a:latin typeface="Times New Roman" panose="02020603050405020304" pitchFamily="18" charset="0"/>
                <a:cs typeface="Times New Roman" panose="02020603050405020304" pitchFamily="18" charset="0"/>
              </a:rPr>
              <a:t>- </a:t>
            </a:r>
            <a:r>
              <a:rPr lang="it-IT" sz="1500" dirty="0">
                <a:solidFill>
                  <a:schemeClr val="tx2"/>
                </a:solidFill>
                <a:latin typeface="Times New Roman" panose="02020603050405020304" pitchFamily="18" charset="0"/>
                <a:cs typeface="Times New Roman" panose="02020603050405020304" pitchFamily="18" charset="0"/>
              </a:rPr>
              <a:t>LISTINO PREZZI</a:t>
            </a:r>
            <a:br>
              <a:rPr lang="it-IT" sz="1500" dirty="0">
                <a:solidFill>
                  <a:srgbClr val="000000"/>
                </a:solidFill>
                <a:latin typeface="Times New Roman" panose="02020603050405020304" pitchFamily="18" charset="0"/>
                <a:cs typeface="Times New Roman" panose="02020603050405020304" pitchFamily="18" charset="0"/>
              </a:rPr>
            </a:br>
            <a:r>
              <a:rPr lang="it-IT" sz="1500" dirty="0">
                <a:solidFill>
                  <a:srgbClr val="000000"/>
                </a:solidFill>
                <a:latin typeface="Times New Roman" panose="02020603050405020304" pitchFamily="18" charset="0"/>
                <a:cs typeface="Times New Roman" panose="02020603050405020304" pitchFamily="18" charset="0"/>
              </a:rPr>
              <a:t>- CONFERMA DI ADESIONE E NULLA OSTA</a:t>
            </a:r>
            <a:br>
              <a:rPr lang="it-IT" sz="1500" dirty="0">
                <a:solidFill>
                  <a:srgbClr val="000000"/>
                </a:solidFill>
                <a:latin typeface="Times New Roman" panose="02020603050405020304" pitchFamily="18" charset="0"/>
                <a:cs typeface="Times New Roman" panose="02020603050405020304" pitchFamily="18" charset="0"/>
              </a:rPr>
            </a:br>
            <a:r>
              <a:rPr lang="it-IT" sz="1500" dirty="0">
                <a:solidFill>
                  <a:srgbClr val="000000"/>
                </a:solidFill>
                <a:latin typeface="Times New Roman" panose="02020603050405020304" pitchFamily="18" charset="0"/>
                <a:cs typeface="Times New Roman" panose="02020603050405020304" pitchFamily="18" charset="0"/>
              </a:rPr>
              <a:t>- RICHIESTA PRELIMINARE DI FORNITURA</a:t>
            </a:r>
            <a:br>
              <a:rPr lang="it-IT" sz="1500" dirty="0">
                <a:solidFill>
                  <a:srgbClr val="000000"/>
                </a:solidFill>
                <a:latin typeface="Times New Roman" panose="02020603050405020304" pitchFamily="18" charset="0"/>
                <a:cs typeface="Times New Roman" panose="02020603050405020304" pitchFamily="18" charset="0"/>
              </a:rPr>
            </a:br>
            <a:r>
              <a:rPr lang="it-IT" sz="1500" dirty="0">
                <a:solidFill>
                  <a:srgbClr val="000000"/>
                </a:solidFill>
                <a:latin typeface="Times New Roman" panose="02020603050405020304" pitchFamily="18" charset="0"/>
                <a:cs typeface="Times New Roman" panose="02020603050405020304" pitchFamily="18" charset="0"/>
              </a:rPr>
              <a:t>- ORDINATIVO DI FORNITURA</a:t>
            </a:r>
            <a:br>
              <a:rPr lang="it-IT" sz="1500" dirty="0">
                <a:solidFill>
                  <a:srgbClr val="000000"/>
                </a:solidFill>
                <a:latin typeface="Times New Roman" panose="02020603050405020304" pitchFamily="18" charset="0"/>
                <a:cs typeface="Times New Roman" panose="02020603050405020304" pitchFamily="18" charset="0"/>
              </a:rPr>
            </a:br>
            <a:r>
              <a:rPr lang="it-IT" sz="1500" dirty="0">
                <a:solidFill>
                  <a:srgbClr val="000000"/>
                </a:solidFill>
                <a:latin typeface="Times New Roman" panose="02020603050405020304" pitchFamily="18" charset="0"/>
                <a:cs typeface="Times New Roman" panose="02020603050405020304" pitchFamily="18" charset="0"/>
              </a:rPr>
              <a:t>- ORDINATIVO DI FORNITURA AGGIUNTIVO/ORDINE DI ESECUZIONE</a:t>
            </a:r>
            <a:br>
              <a:rPr lang="it-IT" sz="1500" dirty="0">
                <a:solidFill>
                  <a:srgbClr val="000000"/>
                </a:solidFill>
                <a:latin typeface="Times New Roman" panose="02020603050405020304" pitchFamily="18" charset="0"/>
                <a:cs typeface="Times New Roman" panose="02020603050405020304" pitchFamily="18" charset="0"/>
              </a:rPr>
            </a:br>
            <a:r>
              <a:rPr lang="it-IT" sz="1500" dirty="0">
                <a:solidFill>
                  <a:srgbClr val="000000"/>
                </a:solidFill>
                <a:latin typeface="Times New Roman" panose="02020603050405020304" pitchFamily="18" charset="0"/>
                <a:cs typeface="Times New Roman" panose="02020603050405020304" pitchFamily="18" charset="0"/>
              </a:rPr>
              <a:t>- SCHEDA SINTETICA RIEPILOGATIVA</a:t>
            </a:r>
            <a:br>
              <a:rPr lang="it-IT" sz="1500" dirty="0">
                <a:solidFill>
                  <a:srgbClr val="000000"/>
                </a:solidFill>
                <a:latin typeface="Times New Roman" panose="02020603050405020304" pitchFamily="18" charset="0"/>
                <a:cs typeface="Times New Roman" panose="02020603050405020304" pitchFamily="18" charset="0"/>
              </a:rPr>
            </a:br>
            <a:r>
              <a:rPr lang="it-IT" sz="1500" dirty="0">
                <a:solidFill>
                  <a:srgbClr val="000000"/>
                </a:solidFill>
                <a:latin typeface="Times New Roman" panose="02020603050405020304" pitchFamily="18" charset="0"/>
                <a:cs typeface="Times New Roman" panose="02020603050405020304" pitchFamily="18" charset="0"/>
              </a:rPr>
              <a:t>- CONTATTI FORNITORE</a:t>
            </a:r>
            <a:br>
              <a:rPr lang="it-IT" sz="1500" dirty="0">
                <a:solidFill>
                  <a:srgbClr val="000000"/>
                </a:solidFill>
                <a:latin typeface="Times New Roman" panose="02020603050405020304" pitchFamily="18" charset="0"/>
                <a:cs typeface="Times New Roman" panose="02020603050405020304" pitchFamily="18" charset="0"/>
              </a:rPr>
            </a:br>
            <a:r>
              <a:rPr lang="it-IT" sz="1500" dirty="0">
                <a:solidFill>
                  <a:srgbClr val="000000"/>
                </a:solidFill>
                <a:latin typeface="Times New Roman" panose="02020603050405020304" pitchFamily="18" charset="0"/>
                <a:cs typeface="Times New Roman" panose="02020603050405020304" pitchFamily="18" charset="0"/>
              </a:rPr>
              <a:t>- PROSPETTO RIEPILOGATIVO PENALI</a:t>
            </a:r>
            <a:br>
              <a:rPr lang="it-IT" sz="1500" dirty="0">
                <a:solidFill>
                  <a:srgbClr val="000000"/>
                </a:solidFill>
                <a:latin typeface="Times New Roman" panose="02020603050405020304" pitchFamily="18" charset="0"/>
                <a:cs typeface="Times New Roman" panose="02020603050405020304" pitchFamily="18" charset="0"/>
              </a:rPr>
            </a:br>
            <a:r>
              <a:rPr lang="it-IT" sz="1500" dirty="0">
                <a:solidFill>
                  <a:srgbClr val="000000"/>
                </a:solidFill>
                <a:latin typeface="Times New Roman" panose="02020603050405020304" pitchFamily="18" charset="0"/>
                <a:cs typeface="Times New Roman" panose="02020603050405020304" pitchFamily="18" charset="0"/>
              </a:rPr>
              <a:t>- STANDARD DI LETTERA CONTESTAZIONE PENALI</a:t>
            </a:r>
            <a:br>
              <a:rPr lang="it-IT" sz="1500" dirty="0">
                <a:solidFill>
                  <a:srgbClr val="000000"/>
                </a:solidFill>
                <a:latin typeface="Times New Roman" panose="02020603050405020304" pitchFamily="18" charset="0"/>
                <a:cs typeface="Times New Roman" panose="02020603050405020304" pitchFamily="18" charset="0"/>
              </a:rPr>
            </a:br>
            <a:r>
              <a:rPr lang="it-IT" sz="1500" dirty="0">
                <a:solidFill>
                  <a:srgbClr val="000000"/>
                </a:solidFill>
                <a:latin typeface="Times New Roman" panose="02020603050405020304" pitchFamily="18" charset="0"/>
                <a:cs typeface="Times New Roman" panose="02020603050405020304" pitchFamily="18" charset="0"/>
              </a:rPr>
              <a:t>- STANDARD DI LETTERA APPLICAZIONE PENALI</a:t>
            </a:r>
            <a:br>
              <a:rPr lang="it-IT" sz="1500" dirty="0">
                <a:solidFill>
                  <a:srgbClr val="000000"/>
                </a:solidFill>
                <a:latin typeface="Times New Roman" panose="02020603050405020304" pitchFamily="18" charset="0"/>
                <a:cs typeface="Times New Roman" panose="02020603050405020304" pitchFamily="18" charset="0"/>
              </a:rPr>
            </a:br>
            <a:br>
              <a:rPr lang="it-IT" sz="1500" dirty="0">
                <a:solidFill>
                  <a:srgbClr val="000000"/>
                </a:solidFill>
                <a:latin typeface="Times New Roman" panose="02020603050405020304" pitchFamily="18" charset="0"/>
                <a:cs typeface="Times New Roman" panose="02020603050405020304" pitchFamily="18" charset="0"/>
              </a:rPr>
            </a:br>
            <a:r>
              <a:rPr lang="it-IT" sz="1500" dirty="0">
                <a:solidFill>
                  <a:srgbClr val="000000"/>
                </a:solidFill>
                <a:latin typeface="Times New Roman" panose="02020603050405020304" pitchFamily="18" charset="0"/>
                <a:cs typeface="Times New Roman" panose="02020603050405020304" pitchFamily="18" charset="0"/>
              </a:rPr>
              <a:t>4) Dopo aver preso visione della documentazione ed aver ottenuto il nulla osta da parte della SUAM per aderire alla Convenzione l’Amministrazione dovrà registrarsi attraverso la piattaforma GT-SUAM, la quale genererà un RIEPILOGO ADESIONE da allegare all’Ordinativo di fornitura.</a:t>
            </a:r>
            <a:endParaRPr lang="it-IT" sz="15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4626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2ADFA5-503B-450B-ABB3-8A4AC71B0DEC}"/>
              </a:ext>
            </a:extLst>
          </p:cNvPr>
          <p:cNvSpPr>
            <a:spLocks noGrp="1"/>
          </p:cNvSpPr>
          <p:nvPr>
            <p:ph type="title" idx="4294967295"/>
          </p:nvPr>
        </p:nvSpPr>
        <p:spPr>
          <a:xfrm>
            <a:off x="1026942" y="791308"/>
            <a:ext cx="9805181" cy="5651056"/>
          </a:xfrm>
        </p:spPr>
        <p:txBody>
          <a:bodyPr>
            <a:normAutofit fontScale="90000"/>
          </a:bodyPr>
          <a:lstStyle/>
          <a:p>
            <a:pPr lvl="0">
              <a:lnSpc>
                <a:spcPct val="100000"/>
              </a:lnSpc>
              <a:spcBef>
                <a:spcPts val="0"/>
              </a:spcBef>
              <a:spcAft>
                <a:spcPts val="1142"/>
              </a:spcAft>
            </a:pPr>
            <a:r>
              <a:rPr lang="it-IT" sz="2800" b="1" dirty="0">
                <a:solidFill>
                  <a:srgbClr val="000000"/>
                </a:solidFill>
                <a:latin typeface="Times New Roman" panose="02020603050405020304" pitchFamily="18" charset="0"/>
                <a:cs typeface="Times New Roman" panose="02020603050405020304" pitchFamily="18" charset="0"/>
              </a:rPr>
              <a:t>PROCEDURA DI ADESIONE ALLA CONVENZIONE</a:t>
            </a:r>
            <a:br>
              <a:rPr lang="it-IT" sz="2200" dirty="0">
                <a:solidFill>
                  <a:srgbClr val="000000"/>
                </a:solidFill>
                <a:latin typeface="Times New Roman" panose="02020603050405020304" pitchFamily="18" charset="0"/>
                <a:cs typeface="Times New Roman" panose="02020603050405020304" pitchFamily="18" charset="0"/>
              </a:rPr>
            </a:br>
            <a:r>
              <a:rPr lang="it-IT" sz="1700" dirty="0">
                <a:solidFill>
                  <a:srgbClr val="1C1C1C"/>
                </a:solidFill>
                <a:latin typeface="Times New Roman" panose="02020603050405020304" pitchFamily="18" charset="0"/>
                <a:cs typeface="Times New Roman" panose="02020603050405020304" pitchFamily="18" charset="0"/>
              </a:rPr>
              <a:t>La procedura di adesione alla Convenzione si articola come segue:</a:t>
            </a:r>
            <a:br>
              <a:rPr lang="it-IT" sz="1700" dirty="0">
                <a:solidFill>
                  <a:srgbClr val="1C1C1C"/>
                </a:solidFill>
                <a:latin typeface="Times New Roman" panose="02020603050405020304" pitchFamily="18" charset="0"/>
                <a:cs typeface="Times New Roman" panose="02020603050405020304" pitchFamily="18" charset="0"/>
              </a:rPr>
            </a:br>
            <a:br>
              <a:rPr lang="it-IT" sz="1700" dirty="0">
                <a:solidFill>
                  <a:srgbClr val="1C1C1C"/>
                </a:solidFill>
                <a:latin typeface="Times New Roman" panose="02020603050405020304" pitchFamily="18" charset="0"/>
                <a:cs typeface="Times New Roman" panose="02020603050405020304" pitchFamily="18" charset="0"/>
              </a:rPr>
            </a:br>
            <a:r>
              <a:rPr lang="it-IT" sz="1700" b="1" dirty="0">
                <a:solidFill>
                  <a:srgbClr val="1C1C1C"/>
                </a:solidFill>
                <a:latin typeface="Times New Roman" panose="02020603050405020304" pitchFamily="18" charset="0"/>
                <a:cs typeface="Times New Roman" panose="02020603050405020304" pitchFamily="18" charset="0"/>
              </a:rPr>
              <a:t>1. CONFERMA DI ADESIONE </a:t>
            </a:r>
            <a:r>
              <a:rPr lang="it-IT" sz="1700" dirty="0">
                <a:solidFill>
                  <a:srgbClr val="1C1C1C"/>
                </a:solidFill>
                <a:latin typeface="Times New Roman" panose="02020603050405020304" pitchFamily="18" charset="0"/>
                <a:cs typeface="Times New Roman" panose="02020603050405020304" pitchFamily="18" charset="0"/>
              </a:rPr>
              <a:t>(Modello CONFERMA DI ADESIONE E NULLA OSTA): documento mediante il quale l’Amministrazione contraente conferma alla SUAM (</a:t>
            </a:r>
            <a:r>
              <a:rPr lang="it-IT" sz="1700" u="sng" dirty="0">
                <a:solidFill>
                  <a:srgbClr val="1C1C1C"/>
                </a:solidFill>
                <a:latin typeface="Times New Roman" panose="02020603050405020304" pitchFamily="18" charset="0"/>
                <a:cs typeface="Times New Roman" panose="02020603050405020304" pitchFamily="18" charset="0"/>
              </a:rPr>
              <a:t>tramite PEC</a:t>
            </a:r>
            <a:r>
              <a:rPr lang="it-IT" sz="1700" dirty="0">
                <a:solidFill>
                  <a:srgbClr val="1C1C1C"/>
                </a:solidFill>
                <a:latin typeface="Times New Roman" panose="02020603050405020304" pitchFamily="18" charset="0"/>
                <a:cs typeface="Times New Roman" panose="02020603050405020304" pitchFamily="18" charset="0"/>
              </a:rPr>
              <a:t>) la sua intenzione di aderire alla Convenzione;</a:t>
            </a:r>
            <a:br>
              <a:rPr lang="it-IT" sz="1700" dirty="0">
                <a:solidFill>
                  <a:srgbClr val="1C1C1C"/>
                </a:solidFill>
                <a:latin typeface="Times New Roman" panose="02020603050405020304" pitchFamily="18" charset="0"/>
                <a:cs typeface="Times New Roman" panose="02020603050405020304" pitchFamily="18" charset="0"/>
              </a:rPr>
            </a:br>
            <a:br>
              <a:rPr lang="it-IT" sz="1700" dirty="0">
                <a:solidFill>
                  <a:srgbClr val="1C1C1C"/>
                </a:solidFill>
                <a:latin typeface="Times New Roman" panose="02020603050405020304" pitchFamily="18" charset="0"/>
                <a:cs typeface="Times New Roman" panose="02020603050405020304" pitchFamily="18" charset="0"/>
              </a:rPr>
            </a:br>
            <a:r>
              <a:rPr lang="it-IT" sz="1700" b="1" dirty="0">
                <a:solidFill>
                  <a:srgbClr val="1C1C1C"/>
                </a:solidFill>
                <a:latin typeface="Times New Roman" panose="02020603050405020304" pitchFamily="18" charset="0"/>
                <a:cs typeface="Times New Roman" panose="02020603050405020304" pitchFamily="18" charset="0"/>
              </a:rPr>
              <a:t>2. NULLA OSTA ALLA CONFERMA DI ADESIONE</a:t>
            </a:r>
            <a:r>
              <a:rPr lang="it-IT" sz="1700" dirty="0">
                <a:solidFill>
                  <a:srgbClr val="1C1C1C"/>
                </a:solidFill>
                <a:latin typeface="Times New Roman" panose="02020603050405020304" pitchFamily="18" charset="0"/>
                <a:cs typeface="Times New Roman" panose="02020603050405020304" pitchFamily="18" charset="0"/>
              </a:rPr>
              <a:t>: con questo atto, che la SUAM invia </a:t>
            </a:r>
            <a:r>
              <a:rPr lang="it-IT" sz="1700" u="sng" dirty="0">
                <a:solidFill>
                  <a:srgbClr val="1C1C1C"/>
                </a:solidFill>
                <a:latin typeface="Times New Roman" panose="02020603050405020304" pitchFamily="18" charset="0"/>
                <a:cs typeface="Times New Roman" panose="02020603050405020304" pitchFamily="18" charset="0"/>
              </a:rPr>
              <a:t>tramite PEC</a:t>
            </a:r>
            <a:r>
              <a:rPr lang="it-IT" sz="1700" dirty="0">
                <a:solidFill>
                  <a:srgbClr val="1C1C1C"/>
                </a:solidFill>
                <a:latin typeface="Times New Roman" panose="02020603050405020304" pitchFamily="18" charset="0"/>
                <a:cs typeface="Times New Roman" panose="02020603050405020304" pitchFamily="18" charset="0"/>
              </a:rPr>
              <a:t> all’Amministrazione contraente, viene accantonata la quota parte di massimale necessaria a soddisfare il fabbisogno dell’Amministrazione contraente e quest’ultima viene autorizzata a contattare direttamente il Fornitore;</a:t>
            </a:r>
            <a:br>
              <a:rPr lang="it-IT" sz="1700" dirty="0">
                <a:solidFill>
                  <a:srgbClr val="1C1C1C"/>
                </a:solidFill>
                <a:latin typeface="Times New Roman" panose="02020603050405020304" pitchFamily="18" charset="0"/>
                <a:cs typeface="Times New Roman" panose="02020603050405020304" pitchFamily="18" charset="0"/>
              </a:rPr>
            </a:br>
            <a:br>
              <a:rPr lang="it-IT" sz="1700" dirty="0">
                <a:solidFill>
                  <a:srgbClr val="1C1C1C"/>
                </a:solidFill>
                <a:latin typeface="Times New Roman" panose="02020603050405020304" pitchFamily="18" charset="0"/>
                <a:cs typeface="Times New Roman" panose="02020603050405020304" pitchFamily="18" charset="0"/>
              </a:rPr>
            </a:br>
            <a:r>
              <a:rPr lang="it-IT" sz="1700" dirty="0">
                <a:solidFill>
                  <a:srgbClr val="1C1C1C"/>
                </a:solidFill>
                <a:latin typeface="Times New Roman" panose="02020603050405020304" pitchFamily="18" charset="0"/>
                <a:cs typeface="Times New Roman" panose="02020603050405020304" pitchFamily="18" charset="0"/>
              </a:rPr>
              <a:t>3. </a:t>
            </a:r>
            <a:r>
              <a:rPr lang="it-IT" sz="1700" b="1" dirty="0">
                <a:solidFill>
                  <a:srgbClr val="1C1C1C"/>
                </a:solidFill>
                <a:latin typeface="Times New Roman" panose="02020603050405020304" pitchFamily="18" charset="0"/>
                <a:cs typeface="Times New Roman" panose="02020603050405020304" pitchFamily="18" charset="0"/>
              </a:rPr>
              <a:t>RICHIESTA PRELIMINARE DI FORNITURA E PIANO DETTAGLIATO DEGLI INTERVENTI</a:t>
            </a:r>
            <a:r>
              <a:rPr lang="it-IT" sz="1700" dirty="0">
                <a:solidFill>
                  <a:srgbClr val="1C1C1C"/>
                </a:solidFill>
                <a:latin typeface="Times New Roman" panose="02020603050405020304" pitchFamily="18" charset="0"/>
                <a:cs typeface="Times New Roman" panose="02020603050405020304" pitchFamily="18" charset="0"/>
              </a:rPr>
              <a:t> (Modello RICHIESTA</a:t>
            </a:r>
            <a:br>
              <a:rPr lang="it-IT" sz="1700" dirty="0">
                <a:solidFill>
                  <a:srgbClr val="1C1C1C"/>
                </a:solidFill>
                <a:latin typeface="Times New Roman" panose="02020603050405020304" pitchFamily="18" charset="0"/>
                <a:cs typeface="Times New Roman" panose="02020603050405020304" pitchFamily="18" charset="0"/>
              </a:rPr>
            </a:br>
            <a:r>
              <a:rPr lang="it-IT" sz="1700" dirty="0">
                <a:solidFill>
                  <a:srgbClr val="1C1C1C"/>
                </a:solidFill>
                <a:latin typeface="Times New Roman" panose="02020603050405020304" pitchFamily="18" charset="0"/>
                <a:cs typeface="Times New Roman" panose="02020603050405020304" pitchFamily="18" charset="0"/>
              </a:rPr>
              <a:t>PRELIMINARE DI FORNITURA): l’Amministrazione contraente e il Fornitore definiscono puntualmente l’oggetto contrattuale;</a:t>
            </a:r>
            <a:br>
              <a:rPr lang="it-IT" sz="1700" dirty="0">
                <a:solidFill>
                  <a:srgbClr val="1C1C1C"/>
                </a:solidFill>
                <a:latin typeface="Times New Roman" panose="02020603050405020304" pitchFamily="18" charset="0"/>
                <a:cs typeface="Times New Roman" panose="02020603050405020304" pitchFamily="18" charset="0"/>
              </a:rPr>
            </a:br>
            <a:br>
              <a:rPr lang="it-IT" sz="1700" dirty="0">
                <a:solidFill>
                  <a:srgbClr val="1C1C1C"/>
                </a:solidFill>
                <a:latin typeface="Times New Roman" panose="02020603050405020304" pitchFamily="18" charset="0"/>
                <a:cs typeface="Times New Roman" panose="02020603050405020304" pitchFamily="18" charset="0"/>
              </a:rPr>
            </a:br>
            <a:r>
              <a:rPr lang="it-IT" sz="1700" b="1" dirty="0">
                <a:solidFill>
                  <a:srgbClr val="1C1C1C"/>
                </a:solidFill>
                <a:latin typeface="Times New Roman" panose="02020603050405020304" pitchFamily="18" charset="0"/>
                <a:cs typeface="Times New Roman" panose="02020603050405020304" pitchFamily="18" charset="0"/>
              </a:rPr>
              <a:t>4. ORDINATIVO DI FORNITURA (Modello ORDINATIVO DI FORNITURA</a:t>
            </a:r>
            <a:r>
              <a:rPr lang="it-IT" sz="1700" dirty="0">
                <a:solidFill>
                  <a:srgbClr val="1C1C1C"/>
                </a:solidFill>
                <a:latin typeface="Times New Roman" panose="02020603050405020304" pitchFamily="18" charset="0"/>
                <a:cs typeface="Times New Roman" panose="02020603050405020304" pitchFamily="18" charset="0"/>
              </a:rPr>
              <a:t>): contratto attuativo della Convenzione che l’Amministrazione contraente deve caricare su GT SUAM ed inviare al fornitore. All’ordinativo di fornitura dovrà essere allegato il RIEPILOGO ADESIONE, generato attraverso la piattaforma GT-SUAM.</a:t>
            </a:r>
            <a:br>
              <a:rPr lang="it-IT" sz="1700" dirty="0">
                <a:solidFill>
                  <a:srgbClr val="1C1C1C"/>
                </a:solidFill>
                <a:latin typeface="Times New Roman" panose="02020603050405020304" pitchFamily="18" charset="0"/>
                <a:cs typeface="Times New Roman" panose="02020603050405020304" pitchFamily="18" charset="0"/>
              </a:rPr>
            </a:br>
            <a:br>
              <a:rPr lang="it-IT" sz="1700" dirty="0">
                <a:solidFill>
                  <a:srgbClr val="1C1C1C"/>
                </a:solidFill>
                <a:latin typeface="Times New Roman" panose="02020603050405020304" pitchFamily="18" charset="0"/>
                <a:cs typeface="Times New Roman" panose="02020603050405020304" pitchFamily="18" charset="0"/>
              </a:rPr>
            </a:br>
            <a:r>
              <a:rPr lang="it-IT" sz="1700" b="1" u="sng" dirty="0">
                <a:solidFill>
                  <a:srgbClr val="FF0000"/>
                </a:solidFill>
                <a:latin typeface="Times New Roman" panose="02020603050405020304" pitchFamily="18" charset="0"/>
                <a:cs typeface="Times New Roman" panose="02020603050405020304" pitchFamily="18" charset="0"/>
              </a:rPr>
              <a:t>ATTENZIONE: Al fine di semplificare le modalità di adesione, la presente procedura si intende sostitutiva di quella prevista nell’art. 6 del Capitolato tecnico a base di gara. Pertanto, non è più previsto l’invio da parte dell’Amministrazione Aderente alla SUAM della PROPOSTA DI ADESIONE. L’Amministrazione potrà procedere a caricare direttamente l’Ordinativo di fornitura sulla Piattaforma GT SUAM.</a:t>
            </a:r>
            <a:br>
              <a:rPr lang="it-IT" sz="1600" u="sng" dirty="0">
                <a:solidFill>
                  <a:srgbClr val="FF0000"/>
                </a:solidFill>
                <a:latin typeface="Times New Roman" panose="02020603050405020304" pitchFamily="18" charset="0"/>
                <a:cs typeface="Times New Roman" panose="02020603050405020304" pitchFamily="18" charset="0"/>
              </a:rPr>
            </a:br>
            <a:br>
              <a:rPr lang="it-IT" sz="1400" dirty="0">
                <a:solidFill>
                  <a:srgbClr val="1C1C1C"/>
                </a:solidFill>
                <a:latin typeface="Times New Roman" panose="02020603050405020304" pitchFamily="18" charset="0"/>
                <a:cs typeface="Times New Roman" panose="02020603050405020304" pitchFamily="18" charset="0"/>
              </a:rPr>
            </a:br>
            <a:endParaRPr lang="it-IT"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2778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8B1CC9-8352-432C-BB58-607997B635E3}"/>
              </a:ext>
            </a:extLst>
          </p:cNvPr>
          <p:cNvSpPr>
            <a:spLocks noGrp="1"/>
          </p:cNvSpPr>
          <p:nvPr>
            <p:ph type="title" idx="4294967295"/>
          </p:nvPr>
        </p:nvSpPr>
        <p:spPr>
          <a:xfrm>
            <a:off x="422032" y="295422"/>
            <a:ext cx="11338560" cy="6400800"/>
          </a:xfrm>
        </p:spPr>
        <p:txBody>
          <a:bodyPr>
            <a:normAutofit/>
          </a:bodyPr>
          <a:lstStyle/>
          <a:p>
            <a:r>
              <a:rPr lang="it-IT" sz="2800" b="1" dirty="0">
                <a:latin typeface="Times New Roman" panose="02020603050405020304" pitchFamily="18" charset="0"/>
                <a:cs typeface="Times New Roman" panose="02020603050405020304" pitchFamily="18" charset="0"/>
              </a:rPr>
              <a:t>CONFERMA DI ADESIONE</a:t>
            </a:r>
            <a:br>
              <a:rPr lang="it-IT" sz="3200" dirty="0">
                <a:solidFill>
                  <a:srgbClr val="FF0000"/>
                </a:solidFill>
                <a:latin typeface="Times New Roman" panose="02020603050405020304" pitchFamily="18" charset="0"/>
                <a:cs typeface="Times New Roman" panose="02020603050405020304" pitchFamily="18" charset="0"/>
              </a:rPr>
            </a:br>
            <a:br>
              <a:rPr lang="it-IT" sz="2200" dirty="0">
                <a:solidFill>
                  <a:srgbClr val="000000"/>
                </a:solidFill>
              </a:rPr>
            </a:br>
            <a:r>
              <a:rPr lang="it-IT" sz="1800" dirty="0">
                <a:solidFill>
                  <a:srgbClr val="000000"/>
                </a:solidFill>
                <a:latin typeface="Times New Roman" panose="02020603050405020304" pitchFamily="18" charset="0"/>
                <a:cs typeface="Times New Roman" panose="02020603050405020304" pitchFamily="18" charset="0"/>
              </a:rPr>
              <a:t>L’ Amministrazione interessata, deve trasmettere alla SUAM, </a:t>
            </a:r>
            <a:r>
              <a:rPr lang="it-IT" sz="1800" u="sng" dirty="0">
                <a:solidFill>
                  <a:srgbClr val="000000"/>
                </a:solidFill>
                <a:latin typeface="Times New Roman" panose="02020603050405020304" pitchFamily="18" charset="0"/>
                <a:cs typeface="Times New Roman" panose="02020603050405020304" pitchFamily="18" charset="0"/>
              </a:rPr>
              <a:t>tramite PEC</a:t>
            </a:r>
            <a:r>
              <a:rPr lang="it-IT" sz="1800" dirty="0">
                <a:solidFill>
                  <a:srgbClr val="000000"/>
                </a:solidFill>
                <a:latin typeface="Times New Roman" panose="02020603050405020304" pitchFamily="18" charset="0"/>
                <a:cs typeface="Times New Roman" panose="02020603050405020304" pitchFamily="18" charset="0"/>
              </a:rPr>
              <a:t>, la CONFERMA DI ADESIONE, sottoscritta da un soggetto autorizzato ad impegnare formalmente e legalmente la stessa.</a:t>
            </a:r>
            <a:br>
              <a:rPr lang="it-IT" sz="1800" dirty="0">
                <a:solidFill>
                  <a:srgbClr val="000000"/>
                </a:solidFill>
                <a:latin typeface="Times New Roman" panose="02020603050405020304" pitchFamily="18" charset="0"/>
                <a:cs typeface="Times New Roman" panose="02020603050405020304" pitchFamily="18" charset="0"/>
              </a:rPr>
            </a:b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Attraverso la Conferma di adesione l’Amministrazione fornirà alla SUAM i seguenti elementi:</a:t>
            </a:r>
            <a:br>
              <a:rPr lang="it-IT" sz="1800" dirty="0">
                <a:solidFill>
                  <a:srgbClr val="000000"/>
                </a:solidFill>
                <a:latin typeface="Times New Roman" panose="02020603050405020304" pitchFamily="18" charset="0"/>
                <a:cs typeface="Times New Roman" panose="02020603050405020304" pitchFamily="18" charset="0"/>
              </a:rPr>
            </a:b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a) Le prestazioni di cui l’Amministrazione contraente necessita fra quelle indicate agli artt. 5.2 e 5.3 del Capitolato Tecnico</a:t>
            </a:r>
            <a:br>
              <a:rPr lang="it-IT" sz="1800" dirty="0">
                <a:solidFill>
                  <a:srgbClr val="000000"/>
                </a:solidFill>
                <a:latin typeface="Times New Roman" panose="02020603050405020304" pitchFamily="18" charset="0"/>
                <a:cs typeface="Times New Roman" panose="02020603050405020304" pitchFamily="18" charset="0"/>
              </a:rPr>
            </a:b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a) </a:t>
            </a:r>
            <a:r>
              <a:rPr lang="it-IT" sz="1800" b="1" dirty="0">
                <a:solidFill>
                  <a:srgbClr val="000000"/>
                </a:solidFill>
                <a:latin typeface="Times New Roman" panose="02020603050405020304" pitchFamily="18" charset="0"/>
                <a:cs typeface="Times New Roman" panose="02020603050405020304" pitchFamily="18" charset="0"/>
              </a:rPr>
              <a:t>L’importo </a:t>
            </a:r>
            <a:r>
              <a:rPr lang="it-IT" sz="1800" b="1" u="sng" dirty="0">
                <a:solidFill>
                  <a:srgbClr val="000000"/>
                </a:solidFill>
                <a:latin typeface="Times New Roman" panose="02020603050405020304" pitchFamily="18" charset="0"/>
                <a:cs typeface="Times New Roman" panose="02020603050405020304" pitchFamily="18" charset="0"/>
              </a:rPr>
              <a:t>presuntivo</a:t>
            </a:r>
            <a:r>
              <a:rPr lang="it-IT" sz="1800" b="1" dirty="0">
                <a:solidFill>
                  <a:srgbClr val="000000"/>
                </a:solidFill>
                <a:latin typeface="Times New Roman" panose="02020603050405020304" pitchFamily="18" charset="0"/>
                <a:cs typeface="Times New Roman" panose="02020603050405020304" pitchFamily="18" charset="0"/>
              </a:rPr>
              <a:t> di adesione alla Convenzione </a:t>
            </a:r>
            <a:r>
              <a:rPr lang="it-IT" sz="1800" dirty="0">
                <a:solidFill>
                  <a:srgbClr val="000000"/>
                </a:solidFill>
                <a:latin typeface="Times New Roman" panose="02020603050405020304" pitchFamily="18" charset="0"/>
                <a:cs typeface="Times New Roman" panose="02020603050405020304" pitchFamily="18" charset="0"/>
              </a:rPr>
              <a:t>sulla base delle stime effettuate dall’Amministrazione contraente considerando il listino prezzi allegato alla presente Guida e alla spesa storica dell’Ente;</a:t>
            </a:r>
            <a:br>
              <a:rPr lang="it-IT" sz="1800" dirty="0">
                <a:solidFill>
                  <a:srgbClr val="000000"/>
                </a:solidFill>
                <a:latin typeface="Times New Roman" panose="02020603050405020304" pitchFamily="18" charset="0"/>
                <a:cs typeface="Times New Roman" panose="02020603050405020304" pitchFamily="18" charset="0"/>
              </a:rPr>
            </a:b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c) Il termine entro cui saranno emessi gli Ordinativi di Fornitura (che non potrà superare il periodo di validità della Convenzione, pari a 48 mesi);</a:t>
            </a:r>
            <a:br>
              <a:rPr lang="it-IT" sz="1800" dirty="0">
                <a:solidFill>
                  <a:srgbClr val="000000"/>
                </a:solidFill>
                <a:latin typeface="Times New Roman" panose="02020603050405020304" pitchFamily="18" charset="0"/>
                <a:cs typeface="Times New Roman" panose="02020603050405020304" pitchFamily="18" charset="0"/>
              </a:rPr>
            </a:b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d) Il nominativo del Responsabile dell’esecuzione del contratto attuativo e il nominativo del Direttore dell’Esecuzione e i loro contatti di posta elettronica. Le due figure possono coincidere, come specificato all’art. 8 del Capitolato Tecnico.</a:t>
            </a:r>
            <a:br>
              <a:rPr lang="it-IT" sz="3600" dirty="0"/>
            </a:br>
            <a:endParaRPr lang="it-IT" sz="3600" dirty="0"/>
          </a:p>
        </p:txBody>
      </p:sp>
    </p:spTree>
    <p:extLst>
      <p:ext uri="{BB962C8B-B14F-4D97-AF65-F5344CB8AC3E}">
        <p14:creationId xmlns:p14="http://schemas.microsoft.com/office/powerpoint/2010/main" val="1303985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D277EC6-98F1-4A22-91F5-74DAA870898F}"/>
              </a:ext>
            </a:extLst>
          </p:cNvPr>
          <p:cNvSpPr/>
          <p:nvPr/>
        </p:nvSpPr>
        <p:spPr>
          <a:xfrm>
            <a:off x="646741" y="290946"/>
            <a:ext cx="10818055" cy="6647974"/>
          </a:xfrm>
          <a:prstGeom prst="rect">
            <a:avLst/>
          </a:prstGeom>
        </p:spPr>
        <p:txBody>
          <a:bodyPr wrap="square">
            <a:spAutoFit/>
          </a:bodyPr>
          <a:lstStyle/>
          <a:p>
            <a:pPr lvl="0" algn="just"/>
            <a:r>
              <a:rPr lang="it-IT" sz="2400" b="1" dirty="0">
                <a:solidFill>
                  <a:schemeClr val="tx2"/>
                </a:solidFill>
                <a:latin typeface="Times New Roman" panose="02020603050405020304" pitchFamily="18" charset="0"/>
                <a:ea typeface="+mj-ea"/>
                <a:cs typeface="Times New Roman" panose="02020603050405020304" pitchFamily="18" charset="0"/>
              </a:rPr>
              <a:t>NULLA OSTA DELLA SUAM – RICHIESTA PRELIMINARE DI FORNITURA- PIANO DI RIASSORBIMENTO DEL PERSONALE - SOPALLUOGO</a:t>
            </a:r>
          </a:p>
          <a:p>
            <a:pPr lvl="0"/>
            <a:endParaRPr lang="it-IT" sz="2400" dirty="0"/>
          </a:p>
          <a:p>
            <a:pPr marL="342900" lvl="0" indent="-342900" algn="just">
              <a:buFont typeface="Arial" panose="020B0604020202020204" pitchFamily="34" charset="0"/>
              <a:buChar char="•"/>
            </a:pPr>
            <a:r>
              <a:rPr lang="it-IT" sz="1700" dirty="0">
                <a:latin typeface="Times New Roman" panose="02020603050405020304" pitchFamily="18" charset="0"/>
                <a:ea typeface="+mj-ea"/>
                <a:cs typeface="Times New Roman" panose="02020603050405020304" pitchFamily="18" charset="0"/>
              </a:rPr>
              <a:t>La SUAM, entro 5 giorni lavorativi dal ricevimento della CONFERMA DI ADESIONE da parte dell’Amministrazione contraente, ne prenderà atto e rilascerà il </a:t>
            </a:r>
            <a:r>
              <a:rPr lang="it-IT" sz="1700" b="1" dirty="0">
                <a:latin typeface="Times New Roman" panose="02020603050405020304" pitchFamily="18" charset="0"/>
                <a:ea typeface="+mj-ea"/>
                <a:cs typeface="Times New Roman" panose="02020603050405020304" pitchFamily="18" charset="0"/>
              </a:rPr>
              <a:t>NULLA OSTA</a:t>
            </a:r>
            <a:r>
              <a:rPr lang="it-IT" sz="1700" dirty="0">
                <a:latin typeface="Times New Roman" panose="02020603050405020304" pitchFamily="18" charset="0"/>
                <a:ea typeface="+mj-ea"/>
                <a:cs typeface="Times New Roman" panose="02020603050405020304" pitchFamily="18" charset="0"/>
              </a:rPr>
              <a:t>.</a:t>
            </a:r>
          </a:p>
          <a:p>
            <a:pPr marL="342900" indent="-342900" algn="just">
              <a:buFont typeface="Arial" panose="020B0604020202020204" pitchFamily="34" charset="0"/>
              <a:buChar char="•"/>
            </a:pPr>
            <a:r>
              <a:rPr lang="it-IT" sz="1700" dirty="0">
                <a:latin typeface="Times New Roman" panose="02020603050405020304" pitchFamily="18" charset="0"/>
                <a:ea typeface="+mj-ea"/>
                <a:cs typeface="Times New Roman" panose="02020603050405020304" pitchFamily="18" charset="0"/>
              </a:rPr>
              <a:t>L’Amministrazione contraente, in seguito al ricevimento del nulla osta da parte della SUAM, è autorizzata ad emettere la </a:t>
            </a:r>
            <a:r>
              <a:rPr lang="it-IT" sz="1700" b="1" dirty="0">
                <a:latin typeface="Times New Roman" panose="02020603050405020304" pitchFamily="18" charset="0"/>
                <a:ea typeface="+mj-ea"/>
                <a:cs typeface="Times New Roman" panose="02020603050405020304" pitchFamily="18" charset="0"/>
              </a:rPr>
              <a:t>RICHIESTA PRELIMINARE DI FORNITURA, </a:t>
            </a:r>
            <a:r>
              <a:rPr lang="it-IT" sz="1700" dirty="0">
                <a:latin typeface="Times New Roman" panose="02020603050405020304" pitchFamily="18" charset="0"/>
                <a:ea typeface="+mj-ea"/>
                <a:cs typeface="Times New Roman" panose="02020603050405020304" pitchFamily="18" charset="0"/>
              </a:rPr>
              <a:t>che avvia l’interlocuzione tra l’Amministrazione e il Fornitore. </a:t>
            </a:r>
          </a:p>
          <a:p>
            <a:pPr marL="342900" indent="-342900" algn="just">
              <a:buFont typeface="Arial" panose="020B0604020202020204" pitchFamily="34" charset="0"/>
              <a:buChar char="•"/>
            </a:pPr>
            <a:r>
              <a:rPr lang="it-IT" sz="1700" dirty="0">
                <a:latin typeface="Times New Roman" panose="02020603050405020304" pitchFamily="18" charset="0"/>
                <a:ea typeface="+mj-ea"/>
                <a:cs typeface="Times New Roman" panose="02020603050405020304" pitchFamily="18" charset="0"/>
              </a:rPr>
              <a:t>Il Fornitore, entro 7 giorni solari dalla ricezione della Richiesta Preliminare di Fornitura ha l’obbligo di concordare, con l’Amministrazione interessata, la data del </a:t>
            </a:r>
            <a:r>
              <a:rPr lang="it-IT" sz="1700" b="1" dirty="0">
                <a:latin typeface="Times New Roman" panose="02020603050405020304" pitchFamily="18" charset="0"/>
                <a:ea typeface="+mj-ea"/>
                <a:cs typeface="Times New Roman" panose="02020603050405020304" pitchFamily="18" charset="0"/>
              </a:rPr>
              <a:t>sopralluogo</a:t>
            </a:r>
            <a:r>
              <a:rPr lang="it-IT" sz="1700" dirty="0">
                <a:latin typeface="Times New Roman" panose="02020603050405020304" pitchFamily="18" charset="0"/>
                <a:ea typeface="+mj-ea"/>
                <a:cs typeface="Times New Roman" panose="02020603050405020304" pitchFamily="18" charset="0"/>
              </a:rPr>
              <a:t> che dovrà comunque avvenire entro 20 giorni solari dalla ricezione della Richiesta stessa.</a:t>
            </a:r>
          </a:p>
          <a:p>
            <a:pPr marL="342900" lvl="0" indent="-342900" algn="just">
              <a:buFont typeface="Arial" panose="020B0604020202020204" pitchFamily="34" charset="0"/>
              <a:buChar char="•"/>
            </a:pPr>
            <a:endParaRPr lang="it-IT" sz="1700" dirty="0">
              <a:latin typeface="Times New Roman" panose="02020603050405020304" pitchFamily="18" charset="0"/>
              <a:ea typeface="+mj-ea"/>
              <a:cs typeface="Times New Roman" panose="02020603050405020304" pitchFamily="18" charset="0"/>
            </a:endParaRPr>
          </a:p>
          <a:p>
            <a:pPr marL="342900" lvl="0" indent="-342900" algn="just">
              <a:buFont typeface="Arial" panose="020B0604020202020204" pitchFamily="34" charset="0"/>
              <a:buChar char="•"/>
            </a:pPr>
            <a:r>
              <a:rPr lang="it-IT" sz="1700" dirty="0">
                <a:latin typeface="Times New Roman" panose="02020603050405020304" pitchFamily="18" charset="0"/>
                <a:ea typeface="+mj-ea"/>
                <a:cs typeface="Times New Roman" panose="02020603050405020304" pitchFamily="18" charset="0"/>
              </a:rPr>
              <a:t>La Richiesta Preliminare di Fornitura contiene una sintetica descrizione dei servizi ordinari e di quelli specifici di interesse dell’Amministrazione, l’ubicazione degli immobili ed una </a:t>
            </a:r>
            <a:r>
              <a:rPr lang="it-IT" sz="1700" u="sng" dirty="0">
                <a:latin typeface="Times New Roman" panose="02020603050405020304" pitchFamily="18" charset="0"/>
                <a:ea typeface="+mj-ea"/>
                <a:cs typeface="Times New Roman" panose="02020603050405020304" pitchFamily="18" charset="0"/>
              </a:rPr>
              <a:t>tabella relativa ai dati del personale utilizzato nell’eventuale contratto in corso di esecuzione (Modulo 3).</a:t>
            </a:r>
          </a:p>
          <a:p>
            <a:pPr marL="342900" lvl="0" indent="-342900" algn="just">
              <a:buFont typeface="Arial" panose="020B0604020202020204" pitchFamily="34" charset="0"/>
              <a:buChar char="•"/>
            </a:pPr>
            <a:r>
              <a:rPr lang="it-IT" sz="1700" dirty="0">
                <a:latin typeface="Times New Roman" panose="02020603050405020304" pitchFamily="18" charset="0"/>
                <a:ea typeface="+mj-ea"/>
                <a:cs typeface="Times New Roman" panose="02020603050405020304" pitchFamily="18" charset="0"/>
              </a:rPr>
              <a:t>Tenendo conto di questa tabella, il Fornitore dovrà comunicare, prima dell’effettiva attivazione dei servizi, tramite PEC,  il “</a:t>
            </a:r>
            <a:r>
              <a:rPr lang="it-IT" sz="1700" b="1" dirty="0">
                <a:latin typeface="Times New Roman" panose="02020603050405020304" pitchFamily="18" charset="0"/>
                <a:ea typeface="+mj-ea"/>
                <a:cs typeface="Times New Roman" panose="02020603050405020304" pitchFamily="18" charset="0"/>
              </a:rPr>
              <a:t>Piano di riassorbimento del personale</a:t>
            </a:r>
            <a:r>
              <a:rPr lang="it-IT" sz="1700" dirty="0">
                <a:latin typeface="Times New Roman" panose="02020603050405020304" pitchFamily="18" charset="0"/>
                <a:ea typeface="+mj-ea"/>
                <a:cs typeface="Times New Roman" panose="02020603050405020304" pitchFamily="18" charset="0"/>
              </a:rPr>
              <a:t>” nel quale devono essere specificati:</a:t>
            </a:r>
          </a:p>
          <a:p>
            <a:pPr marL="363538" lvl="0" indent="-274638" algn="just">
              <a:buAutoNum type="alphaLcParenR"/>
            </a:pPr>
            <a:r>
              <a:rPr lang="it-IT" sz="1700" dirty="0">
                <a:latin typeface="Times New Roman" panose="02020603050405020304" pitchFamily="18" charset="0"/>
                <a:ea typeface="+mj-ea"/>
                <a:cs typeface="Times New Roman" panose="02020603050405020304" pitchFamily="18" charset="0"/>
              </a:rPr>
              <a:t>i nominativi degli addetti assorbiti ed utilizzati nell’appalto (con indicazione della sede, mansioni, contratto applicato, data di assunzione, livello, orario di lavoro e termine per il personale a tempo determinato);</a:t>
            </a:r>
          </a:p>
          <a:p>
            <a:pPr marL="363538" lvl="0" indent="-274638" algn="just">
              <a:buAutoNum type="alphaLcParenR"/>
            </a:pPr>
            <a:r>
              <a:rPr lang="it-IT" sz="1700" dirty="0">
                <a:latin typeface="Times New Roman" panose="02020603050405020304" pitchFamily="18" charset="0"/>
                <a:ea typeface="+mj-ea"/>
                <a:cs typeface="Times New Roman" panose="02020603050405020304" pitchFamily="18" charset="0"/>
              </a:rPr>
              <a:t>i nominativi del personale sottoposto a processi di mobilità (precisando lo strumento applicato).</a:t>
            </a:r>
          </a:p>
          <a:p>
            <a:pPr marL="363538" lvl="0" algn="just"/>
            <a:r>
              <a:rPr lang="it-IT" sz="1700" b="1" u="sng" dirty="0">
                <a:latin typeface="Times New Roman" panose="02020603050405020304" pitchFamily="18" charset="0"/>
                <a:ea typeface="+mj-ea"/>
                <a:cs typeface="Times New Roman" panose="02020603050405020304" pitchFamily="18" charset="0"/>
              </a:rPr>
              <a:t>L’invio del “Piano di riassorbimento del personale” costituisce condizione per l’attivazione dei servizi dedotti nell’Ordinativo di fornitura.</a:t>
            </a:r>
            <a:endParaRPr lang="it-IT" sz="1700" u="sng" dirty="0">
              <a:latin typeface="Times New Roman" panose="02020603050405020304" pitchFamily="18" charset="0"/>
              <a:ea typeface="+mj-ea"/>
              <a:cs typeface="Times New Roman" panose="02020603050405020304" pitchFamily="18" charset="0"/>
            </a:endParaRPr>
          </a:p>
          <a:p>
            <a:pPr lvl="0" algn="just"/>
            <a:endParaRPr lang="it-IT"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4459914"/>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2300</TotalTime>
  <Words>2010</Words>
  <Application>Microsoft Office PowerPoint</Application>
  <PresentationFormat>Widescreen</PresentationFormat>
  <Paragraphs>65</Paragraphs>
  <Slides>13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13</vt:i4>
      </vt:variant>
    </vt:vector>
  </HeadingPairs>
  <TitlesOfParts>
    <vt:vector size="18" baseType="lpstr">
      <vt:lpstr>Arial</vt:lpstr>
      <vt:lpstr>Avenir Next LT Pro</vt:lpstr>
      <vt:lpstr>Calibri</vt:lpstr>
      <vt:lpstr>Times New Roman</vt:lpstr>
      <vt:lpstr>AccentBoxVTI</vt:lpstr>
      <vt:lpstr>SUAM- SOGGETTO AGGREGATORE DELLA REGIONE MARCHE</vt:lpstr>
      <vt:lpstr>PREMESSA</vt:lpstr>
      <vt:lpstr>PREMESSA</vt:lpstr>
      <vt:lpstr>      OGGETTO DELLA CONVENZIONE  1) Il Servizio ordinario di portierato/reception prevede la corresponsione di un canone. Allo scopo di fornire alle Amministrazioni contraenti un servizio più adattabile alle proprie esigenze, in considerazione delle caratteristiche e delle necessità individuate, sono stati configurate cinque diverse modalità di erogazione del servizio di portierato/reception dettagliatamente descritte all’art. 5 del Capitolato tecnico: - BASIC - MEDIUM - PLUS - REMOTO - PREMIUM  2) Servizi specifici: attività a richiesta che prevedono la corresponsione di un corrispettivo extra canone: - PORTIERE AGGIUNTIVO - CENTRALINISTA - AUTISTA - PRESIDIO DELL’AUTOFFICINA  N.B.: L’utilizzo della Convenzione e il conseguente affidamento dei servizi oggetto della stessa risultano obbligatoriamente subordinati all’emissione di un Ordinativo di Fornitura che comprenda almeno il servizio ordinario di portierato/reception. Non potranno, pertanto, essere emessi Ordinativi di Fornitura che abbiano ad oggetto solo i servizi specifici, diversi dal servizio di portierato/reception.        </vt:lpstr>
      <vt:lpstr>I FORNITORI</vt:lpstr>
      <vt:lpstr>PROCEDURA DI ADESIONE ALLA CONVENZIONE  L’Amministrazione contraente che intenda aderire alla Convenzione per  il Servizio di guardiania (portierato/reception) e servizi correlati per le Amministrazioni del territorio della Regione Marche dovrà:   1) Collegarsi al «Profilo del Committente – Soggetto Aggregatore SUAM», al seguente link: https://www.regione.marche.it/Entra-in-Regione/Soggetto-Aggregatore-SUAM.  2) Selezionare la Sezione «Generali» all’interno della quale troverà un’ulteriore Sezione denominata «Convenzioni attive».  3) All’interno di quest’ultima, in cui sarà presente la Convenzione di cui trattasi (GUARDIANIA/PORTIERATO), è presente il «Manuale Operativo per l’adesione sulla piattaforma GT- SUAM» ed una serie di allegati:  - CAPITOLATO TECNICO - CONVENZIONE - LISTINO PREZZI - CONFERMA DI ADESIONE E NULLA OSTA - RICHIESTA PRELIMINARE DI FORNITURA - ORDINATIVO DI FORNITURA - ORDINATIVO DI FORNITURA AGGIUNTIVO/ORDINE DI ESECUZIONE - SCHEDA SINTETICA RIEPILOGATIVA - CONTATTI FORNITORE - PROSPETTO RIEPILOGATIVO PENALI - STANDARD DI LETTERA CONTESTAZIONE PENALI - STANDARD DI LETTERA APPLICAZIONE PENALI  4) Dopo aver preso visione della documentazione ed aver ottenuto il nulla osta da parte della SUAM per aderire alla Convenzione l’Amministrazione dovrà registrarsi attraverso la piattaforma GT-SUAM, la quale genererà un RIEPILOGO ADESIONE da allegare all’Ordinativo di fornitura.</vt:lpstr>
      <vt:lpstr>PROCEDURA DI ADESIONE ALLA CONVENZIONE La procedura di adesione alla Convenzione si articola come segue:  1. CONFERMA DI ADESIONE (Modello CONFERMA DI ADESIONE E NULLA OSTA): documento mediante il quale l’Amministrazione contraente conferma alla SUAM (tramite PEC) la sua intenzione di aderire alla Convenzione;  2. NULLA OSTA ALLA CONFERMA DI ADESIONE: con questo atto, che la SUAM invia tramite PEC all’Amministrazione contraente, viene accantonata la quota parte di massimale necessaria a soddisfare il fabbisogno dell’Amministrazione contraente e quest’ultima viene autorizzata a contattare direttamente il Fornitore;  3. RICHIESTA PRELIMINARE DI FORNITURA E PIANO DETTAGLIATO DEGLI INTERVENTI (Modello RICHIESTA PRELIMINARE DI FORNITURA): l’Amministrazione contraente e il Fornitore definiscono puntualmente l’oggetto contrattuale;  4. ORDINATIVO DI FORNITURA (Modello ORDINATIVO DI FORNITURA): contratto attuativo della Convenzione che l’Amministrazione contraente deve caricare su GT SUAM ed inviare al fornitore. All’ordinativo di fornitura dovrà essere allegato il RIEPILOGO ADESIONE, generato attraverso la piattaforma GT-SUAM.  ATTENZIONE: Al fine di semplificare le modalità di adesione, la presente procedura si intende sostitutiva di quella prevista nell’art. 6 del Capitolato tecnico a base di gara. Pertanto, non è più previsto l’invio da parte dell’Amministrazione Aderente alla SUAM della PROPOSTA DI ADESIONE. L’Amministrazione potrà procedere a caricare direttamente l’Ordinativo di fornitura sulla Piattaforma GT SUAM.  </vt:lpstr>
      <vt:lpstr>CONFERMA DI ADESIONE  L’ Amministrazione interessata, deve trasmettere alla SUAM, tramite PEC, la CONFERMA DI ADESIONE, sottoscritta da un soggetto autorizzato ad impegnare formalmente e legalmente la stessa.  Attraverso la Conferma di adesione l’Amministrazione fornirà alla SUAM i seguenti elementi:  a) Le prestazioni di cui l’Amministrazione contraente necessita fra quelle indicate agli artt. 5.2 e 5.3 del Capitolato Tecnico  a) L’importo presuntivo di adesione alla Convenzione sulla base delle stime effettuate dall’Amministrazione contraente considerando il listino prezzi allegato alla presente Guida e alla spesa storica dell’Ente;  c) Il termine entro cui saranno emessi gli Ordinativi di Fornitura (che non potrà superare il periodo di validità della Convenzione, pari a 48 mesi);  d) Il nominativo del Responsabile dell’esecuzione del contratto attuativo e il nominativo del Direttore dell’Esecuzione e i loro contatti di posta elettronica. Le due figure possono coincidere, come specificato all’art. 8 del Capitolato Tecnico. </vt:lpstr>
      <vt:lpstr>Presentazione standard di PowerPoint</vt:lpstr>
      <vt:lpstr>Presentazione standard di PowerPoint</vt:lpstr>
      <vt:lpstr>Presentazione standard di PowerPoint</vt:lpstr>
      <vt:lpstr>ORDINATIVO DI FORNITURA AGGIUNTIVO/ORDINE DI ESECUZIONE   Successivamente all’emissione dell’Ordinativo di fornitura, l’Amministrazione contraente ha la possibilità di emettere un successivo documento integrativo, denominato Ordinativo di fornitura aggiuntivo/Ordine di esecuzione ed allegato alla presente Guida, mediante il quale può ampliare/modificare l'Ordinativo di Fornitura principale per richieste sopraggiunte.   Nello specifico può richiedere: - l’attivazione di un nuovo servizio a canone; - una modifica delle frequenze e/o della modalità di erogazione dei servizi prestati dietro corresponsione del canone concordato; - una riduzione o un ampliamento del numero degli immobili; - una specifica richiesta di intervento extracanone.        </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SUAM- SOGGETTO AGGREGATORE DELLA REGIONE MARCHE</dc:title>
  <dc:creator>Silvia Tummolo - silvia.tummolo@studio.unibo.it</dc:creator>
  <cp:lastModifiedBy>Silvia Tummolo - silvia.tummolo@studio.unibo.it</cp:lastModifiedBy>
  <cp:revision>80</cp:revision>
  <cp:lastPrinted>2020-07-08T09:44:49Z</cp:lastPrinted>
  <dcterms:created xsi:type="dcterms:W3CDTF">2020-06-30T09:04:18Z</dcterms:created>
  <dcterms:modified xsi:type="dcterms:W3CDTF">2020-10-19T10:14:53Z</dcterms:modified>
</cp:coreProperties>
</file>